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75" r:id="rId2"/>
    <p:sldId id="272" r:id="rId3"/>
    <p:sldId id="280" r:id="rId4"/>
    <p:sldId id="271" r:id="rId5"/>
    <p:sldId id="260" r:id="rId6"/>
    <p:sldId id="278" r:id="rId7"/>
    <p:sldId id="261" r:id="rId8"/>
    <p:sldId id="277" r:id="rId9"/>
    <p:sldId id="279" r:id="rId10"/>
    <p:sldId id="258" r:id="rId11"/>
    <p:sldId id="259" r:id="rId12"/>
    <p:sldId id="276" r:id="rId13"/>
    <p:sldId id="264" r:id="rId14"/>
    <p:sldId id="274" r:id="rId15"/>
    <p:sldId id="273" r:id="rId16"/>
    <p:sldId id="281" r:id="rId17"/>
    <p:sldId id="282" r:id="rId18"/>
    <p:sldId id="283" r:id="rId19"/>
    <p:sldId id="285" r:id="rId20"/>
    <p:sldId id="284"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1116"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BC13-470A-4F1B-979C-AD0944121B27}" type="datetimeFigureOut">
              <a:rPr lang="de-DE" smtClean="0"/>
              <a:pPr/>
              <a:t>10.03.2014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BAE6C-3889-4C61-8D61-59A3B8B4C7EA}"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A0BAE6C-3889-4C61-8D61-59A3B8B4C7EA}" type="slidenum">
              <a:rPr lang="de-DE" smtClean="0"/>
              <a:pPr/>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A0BAE6C-3889-4C61-8D61-59A3B8B4C7EA}" type="slidenum">
              <a:rPr lang="de-DE" smtClean="0"/>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CFC02C0-E128-4A8B-AA4B-9BD33D4378E0}" type="datetimeFigureOut">
              <a:rPr lang="de-DE" smtClean="0"/>
              <a:pPr/>
              <a:t>10.03.2014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7826EF-5B59-46FB-AAF1-3BCBEB224D9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C02C0-E128-4A8B-AA4B-9BD33D4378E0}" type="datetimeFigureOut">
              <a:rPr lang="de-DE" smtClean="0"/>
              <a:pPr/>
              <a:t>10.03.2014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826EF-5B59-46FB-AAF1-3BCBEB224D9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karin.stieldorf@tuwien.ac.a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iten-online.ch/klima/europa/tuerkei/gaziantep.htm" TargetMode="External"/><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oeiss.org/shared/detail.php?p_id=68" TargetMode="External"/><Relationship Id="rId3" Type="http://schemas.openxmlformats.org/officeDocument/2006/relationships/hyperlink" Target="http://www.oeiss.org/shared/detail.php?p_id=10" TargetMode="External"/><Relationship Id="rId7" Type="http://schemas.openxmlformats.org/officeDocument/2006/relationships/hyperlink" Target="http://www.oeiss.org/shared/detail.php?p_id=69" TargetMode="External"/><Relationship Id="rId2" Type="http://schemas.openxmlformats.org/officeDocument/2006/relationships/hyperlink" Target="http://www.oeiss.org/" TargetMode="External"/><Relationship Id="rId1" Type="http://schemas.openxmlformats.org/officeDocument/2006/relationships/slideLayout" Target="../slideLayouts/slideLayout7.xml"/><Relationship Id="rId6" Type="http://schemas.openxmlformats.org/officeDocument/2006/relationships/hyperlink" Target="http://www.oeiss.org/shared/detail.php?p_id=21" TargetMode="External"/><Relationship Id="rId11" Type="http://schemas.openxmlformats.org/officeDocument/2006/relationships/hyperlink" Target="http://www.schule.at/portale/informations-und-officemanagement/unterrichtsmaterial/detail/-672107475d.html" TargetMode="External"/><Relationship Id="rId5" Type="http://schemas.openxmlformats.org/officeDocument/2006/relationships/hyperlink" Target="http://www.oeiss.org/shared/detail.php?p_id=13" TargetMode="External"/><Relationship Id="rId10" Type="http://schemas.openxmlformats.org/officeDocument/2006/relationships/hyperlink" Target="http://www.oeiss.org/shared/detail.php?p_id=145" TargetMode="External"/><Relationship Id="rId4" Type="http://schemas.openxmlformats.org/officeDocument/2006/relationships/hyperlink" Target="http://www.oeiss.org/shared/detail.php?p_id=16" TargetMode="External"/><Relationship Id="rId9" Type="http://schemas.openxmlformats.org/officeDocument/2006/relationships/hyperlink" Target="http://www.oeiss.org/shared/detail.php?p_id=6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oeiss.org/shared/detail.php?p_id=71" TargetMode="External"/><Relationship Id="rId3" Type="http://schemas.openxmlformats.org/officeDocument/2006/relationships/hyperlink" Target="http://www.oeiss.org/shared/detail.php?p_id=146" TargetMode="External"/><Relationship Id="rId7" Type="http://schemas.openxmlformats.org/officeDocument/2006/relationships/hyperlink" Target="http://www.oeiss.org/shared/detail.php?p_id=17" TargetMode="External"/><Relationship Id="rId2" Type="http://schemas.openxmlformats.org/officeDocument/2006/relationships/hyperlink" Target="http://www.oeiss.org/shared/detail.php?p_id=157" TargetMode="External"/><Relationship Id="rId1" Type="http://schemas.openxmlformats.org/officeDocument/2006/relationships/slideLayout" Target="../slideLayouts/slideLayout7.xml"/><Relationship Id="rId6" Type="http://schemas.openxmlformats.org/officeDocument/2006/relationships/hyperlink" Target="http://www.oeiss.org/shared/detail.php?p_id=18" TargetMode="External"/><Relationship Id="rId5" Type="http://schemas.openxmlformats.org/officeDocument/2006/relationships/hyperlink" Target="http://www.oeiss.org/shared/detail.php?p_id=70" TargetMode="External"/><Relationship Id="rId10" Type="http://schemas.openxmlformats.org/officeDocument/2006/relationships/hyperlink" Target="http://www.oeiss.org/shared/detail.php?p_id=9" TargetMode="External"/><Relationship Id="rId4" Type="http://schemas.openxmlformats.org/officeDocument/2006/relationships/hyperlink" Target="http://www.oeiss.org/shared/detail.php?p_id=19" TargetMode="External"/><Relationship Id="rId9" Type="http://schemas.openxmlformats.org/officeDocument/2006/relationships/hyperlink" Target="http://www.oeiss.org/shared/detail.php?p_id=13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http://www.lehrer-info.net/kompetenz-portal.php/cat/17/aid/75/title/Schulsystem_Tuerke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aunetzwissen.de/dl/1582915/Wettbewerbsunterlag.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feld 5"/>
          <p:cNvSpPr txBox="1"/>
          <p:nvPr/>
        </p:nvSpPr>
        <p:spPr>
          <a:xfrm>
            <a:off x="500034" y="476672"/>
            <a:ext cx="6072230" cy="4647426"/>
          </a:xfrm>
          <a:prstGeom prst="rect">
            <a:avLst/>
          </a:prstGeom>
          <a:noFill/>
        </p:spPr>
        <p:txBody>
          <a:bodyPr wrap="square" rtlCol="0">
            <a:spAutoFit/>
          </a:bodyPr>
          <a:lstStyle/>
          <a:p>
            <a:r>
              <a:rPr lang="de-DE" sz="1400" dirty="0" smtClean="0">
                <a:solidFill>
                  <a:schemeClr val="bg1"/>
                </a:solidFill>
              </a:rPr>
              <a:t>Designstudio </a:t>
            </a:r>
          </a:p>
          <a:p>
            <a:r>
              <a:rPr lang="de-DE" sz="1400" dirty="0" err="1" smtClean="0">
                <a:solidFill>
                  <a:schemeClr val="bg1"/>
                </a:solidFill>
              </a:rPr>
              <a:t>Großes</a:t>
            </a:r>
            <a:r>
              <a:rPr lang="de-DE" sz="1400" dirty="0" smtClean="0">
                <a:solidFill>
                  <a:schemeClr val="bg1"/>
                </a:solidFill>
              </a:rPr>
              <a:t> Entwerfen 253.617 (8h),  Bachelor-Entwerfen 253.618 (8h)</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ISOVER  Multi - </a:t>
            </a:r>
            <a:r>
              <a:rPr lang="de-DE" sz="1400" dirty="0" err="1" smtClean="0">
                <a:solidFill>
                  <a:schemeClr val="bg1"/>
                </a:solidFill>
              </a:rPr>
              <a:t>Comfort</a:t>
            </a:r>
            <a:r>
              <a:rPr lang="de-DE" sz="1400" dirty="0" smtClean="0">
                <a:solidFill>
                  <a:schemeClr val="bg1"/>
                </a:solidFill>
              </a:rPr>
              <a:t>  House</a:t>
            </a:r>
            <a:r>
              <a:rPr lang="de-DE" dirty="0" smtClean="0">
                <a:solidFill>
                  <a:schemeClr val="bg1"/>
                </a:solidFill>
              </a:rPr>
              <a:t/>
            </a:r>
            <a:br>
              <a:rPr lang="de-DE" dirty="0" smtClean="0">
                <a:solidFill>
                  <a:schemeClr val="bg1"/>
                </a:solidFill>
              </a:rPr>
            </a:br>
            <a:r>
              <a:rPr lang="de-DE" sz="2800" b="1" dirty="0" smtClean="0">
                <a:solidFill>
                  <a:srgbClr val="0070C0"/>
                </a:solidFill>
              </a:rPr>
              <a:t>School of </a:t>
            </a:r>
            <a:r>
              <a:rPr lang="de-DE" sz="2800" b="1" dirty="0" err="1" smtClean="0">
                <a:solidFill>
                  <a:srgbClr val="0070C0"/>
                </a:solidFill>
              </a:rPr>
              <a:t>tomorrow</a:t>
            </a:r>
            <a:r>
              <a:rPr lang="de-DE" sz="2800" b="1" dirty="0" smtClean="0">
                <a:solidFill>
                  <a:srgbClr val="0070C0"/>
                </a:solidFill>
              </a:rPr>
              <a:t> Gaziantep, </a:t>
            </a:r>
          </a:p>
          <a:p>
            <a:r>
              <a:rPr lang="de-DE" sz="2800" b="1" dirty="0" smtClean="0">
                <a:solidFill>
                  <a:srgbClr val="0070C0"/>
                </a:solidFill>
              </a:rPr>
              <a:t>Turkey, East-Anatolia </a:t>
            </a:r>
            <a:r>
              <a:rPr lang="de-DE" dirty="0" smtClean="0">
                <a:solidFill>
                  <a:schemeClr val="bg1"/>
                </a:solidFill>
              </a:rPr>
              <a:t/>
            </a:r>
            <a:br>
              <a:rPr lang="de-DE" dirty="0" smtClean="0">
                <a:solidFill>
                  <a:schemeClr val="bg1"/>
                </a:solidFill>
              </a:rPr>
            </a:br>
            <a:r>
              <a:rPr lang="de-DE" b="1" dirty="0" smtClean="0"/>
              <a:t> </a:t>
            </a:r>
            <a:endParaRPr lang="de-DE" sz="800" b="1" dirty="0" smtClean="0"/>
          </a:p>
          <a:p>
            <a:r>
              <a:rPr lang="de-DE" sz="1400" dirty="0" smtClean="0">
                <a:solidFill>
                  <a:schemeClr val="bg1"/>
                </a:solidFill>
              </a:rPr>
              <a:t>Zweistufiger internationaler Entwurfswettbewerb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endParaRPr lang="de-DE" sz="1400" dirty="0" smtClean="0">
              <a:solidFill>
                <a:schemeClr val="bg1"/>
              </a:solidFill>
            </a:endParaRPr>
          </a:p>
          <a:p>
            <a:endParaRPr lang="de-DE" sz="1400" dirty="0" smtClean="0">
              <a:solidFill>
                <a:schemeClr val="bg1"/>
              </a:solidFill>
            </a:endParaRPr>
          </a:p>
          <a:p>
            <a:r>
              <a:rPr lang="de-DE" sz="1400" dirty="0" smtClean="0">
                <a:solidFill>
                  <a:srgbClr val="0070C0"/>
                </a:solidFill>
              </a:rPr>
              <a:t>Betreuer:</a:t>
            </a:r>
            <a:r>
              <a:rPr lang="de-DE" sz="1400" dirty="0" smtClean="0">
                <a:solidFill>
                  <a:schemeClr val="bg1"/>
                </a:solidFill>
              </a:rPr>
              <a:t/>
            </a:r>
            <a:br>
              <a:rPr lang="de-DE" sz="1400" dirty="0" smtClean="0">
                <a:solidFill>
                  <a:schemeClr val="bg1"/>
                </a:solidFill>
              </a:rPr>
            </a:br>
            <a:r>
              <a:rPr lang="de-DE" sz="1400" dirty="0" smtClean="0">
                <a:solidFill>
                  <a:schemeClr val="bg1"/>
                </a:solidFill>
              </a:rPr>
              <a:t>Karin Stieldorf</a:t>
            </a:r>
            <a:br>
              <a:rPr lang="de-DE" sz="1400" dirty="0" smtClean="0">
                <a:solidFill>
                  <a:schemeClr val="bg1"/>
                </a:solidFill>
              </a:rPr>
            </a:br>
            <a:r>
              <a:rPr lang="de-DE" sz="1400" dirty="0" smtClean="0">
                <a:solidFill>
                  <a:schemeClr val="bg1"/>
                </a:solidFill>
              </a:rPr>
              <a:t>Manfred Berthold</a:t>
            </a:r>
          </a:p>
          <a:p>
            <a:r>
              <a:rPr lang="de-AT" sz="1400" dirty="0" smtClean="0">
                <a:solidFill>
                  <a:schemeClr val="bg1"/>
                </a:solidFill>
              </a:rPr>
              <a:t>Klaus </a:t>
            </a:r>
            <a:r>
              <a:rPr lang="de-AT" sz="1400" dirty="0" smtClean="0">
                <a:solidFill>
                  <a:schemeClr val="bg1"/>
                </a:solidFill>
              </a:rPr>
              <a:t>Krec</a:t>
            </a:r>
          </a:p>
          <a:p>
            <a:r>
              <a:rPr lang="de-AT" sz="1400" dirty="0" smtClean="0">
                <a:solidFill>
                  <a:schemeClr val="bg1"/>
                </a:solidFill>
              </a:rPr>
              <a:t>Marjan Maftoon</a:t>
            </a:r>
            <a:endParaRPr lang="de-DE" sz="1400" dirty="0" smtClean="0">
              <a:solidFill>
                <a:schemeClr val="bg1"/>
              </a:solidFill>
            </a:endParaRPr>
          </a:p>
          <a:p>
            <a:endParaRPr lang="en-GB" dirty="0">
              <a:solidFill>
                <a:schemeClr val="bg1"/>
              </a:solidFill>
            </a:endParaRPr>
          </a:p>
        </p:txBody>
      </p:sp>
      <p:pic>
        <p:nvPicPr>
          <p:cNvPr id="8" name="irc_mi" descr="http://www.europa-links.eu/wp-content/uploads/2011/10/eu_tuerkei-600x310.jpg"/>
          <p:cNvPicPr/>
          <p:nvPr/>
        </p:nvPicPr>
        <p:blipFill>
          <a:blip r:embed="rId2" cstate="print"/>
          <a:srcRect/>
          <a:stretch>
            <a:fillRect/>
          </a:stretch>
        </p:blipFill>
        <p:spPr bwMode="auto">
          <a:xfrm>
            <a:off x="3033464" y="3645024"/>
            <a:ext cx="6003032" cy="3096766"/>
          </a:xfrm>
          <a:prstGeom prst="rect">
            <a:avLst/>
          </a:prstGeom>
          <a:noFill/>
          <a:ln w="9525">
            <a:noFill/>
            <a:miter lim="800000"/>
            <a:headEnd/>
            <a:tailEnd/>
          </a:ln>
        </p:spPr>
      </p:pic>
      <p:pic>
        <p:nvPicPr>
          <p:cNvPr id="10" name="Grafik 9" descr="https://encrypted-tbn2.gstatic.com/images?q=tbn:ANd9GcTsOCOwfR4jgjvguq_Qmu2tpIjwg_8tnmUNovYBPPKm4g162ClmiQ"/>
          <p:cNvPicPr/>
          <p:nvPr/>
        </p:nvPicPr>
        <p:blipFill>
          <a:blip r:embed="rId3" cstate="print"/>
          <a:srcRect b="8950"/>
          <a:stretch>
            <a:fillRect/>
          </a:stretch>
        </p:blipFill>
        <p:spPr bwMode="auto">
          <a:xfrm>
            <a:off x="7236296" y="3717032"/>
            <a:ext cx="172819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6146140"/>
            <a:ext cx="3286148" cy="523220"/>
          </a:xfrm>
          <a:prstGeom prst="rect">
            <a:avLst/>
          </a:prstGeom>
          <a:noFill/>
        </p:spPr>
        <p:txBody>
          <a:bodyPr wrap="square" rtlCol="0">
            <a:spAutoFit/>
          </a:bodyPr>
          <a:lstStyle/>
          <a:p>
            <a:r>
              <a:rPr lang="de-DE" sz="2800" dirty="0" err="1">
                <a:solidFill>
                  <a:srgbClr val="0070C0"/>
                </a:solidFill>
              </a:rPr>
              <a:t>site</a:t>
            </a:r>
            <a:r>
              <a:rPr lang="de-DE" sz="2800" dirty="0">
                <a:solidFill>
                  <a:srgbClr val="0070C0"/>
                </a:solidFill>
              </a:rPr>
              <a:t> plan</a:t>
            </a:r>
          </a:p>
        </p:txBody>
      </p:sp>
      <p:pic>
        <p:nvPicPr>
          <p:cNvPr id="7" name="Grafik 6" descr="cp.gif"/>
          <p:cNvPicPr>
            <a:picLocks noChangeAspect="1"/>
          </p:cNvPicPr>
          <p:nvPr/>
        </p:nvPicPr>
        <p:blipFill>
          <a:blip r:embed="rId2"/>
          <a:stretch>
            <a:fillRect/>
          </a:stretch>
        </p:blipFill>
        <p:spPr>
          <a:xfrm>
            <a:off x="4567237" y="3424237"/>
            <a:ext cx="9525" cy="9525"/>
          </a:xfrm>
          <a:prstGeom prst="rect">
            <a:avLst/>
          </a:prstGeom>
        </p:spPr>
      </p:pic>
      <p:pic>
        <p:nvPicPr>
          <p:cNvPr id="10" name="Grafik 9" descr="Plot orientation.jpg"/>
          <p:cNvPicPr>
            <a:picLocks noChangeAspect="1"/>
          </p:cNvPicPr>
          <p:nvPr/>
        </p:nvPicPr>
        <p:blipFill>
          <a:blip r:embed="rId3" cstate="print"/>
          <a:stretch>
            <a:fillRect/>
          </a:stretch>
        </p:blipFill>
        <p:spPr>
          <a:xfrm>
            <a:off x="0" y="504056"/>
            <a:ext cx="9183995" cy="55172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Plot dimensions.jpg"/>
          <p:cNvPicPr>
            <a:picLocks noChangeAspect="1"/>
          </p:cNvPicPr>
          <p:nvPr/>
        </p:nvPicPr>
        <p:blipFill>
          <a:blip r:embed="rId2" cstate="print"/>
          <a:stretch>
            <a:fillRect/>
          </a:stretch>
        </p:blipFill>
        <p:spPr>
          <a:xfrm>
            <a:off x="0" y="-27384"/>
            <a:ext cx="9144000" cy="5972175"/>
          </a:xfrm>
          <a:prstGeom prst="rect">
            <a:avLst/>
          </a:prstGeom>
        </p:spPr>
      </p:pic>
      <p:sp>
        <p:nvSpPr>
          <p:cNvPr id="3" name="Textfeld 2"/>
          <p:cNvSpPr txBox="1"/>
          <p:nvPr/>
        </p:nvSpPr>
        <p:spPr>
          <a:xfrm>
            <a:off x="395536" y="6165304"/>
            <a:ext cx="5000660" cy="523220"/>
          </a:xfrm>
          <a:prstGeom prst="rect">
            <a:avLst/>
          </a:prstGeom>
          <a:noFill/>
        </p:spPr>
        <p:txBody>
          <a:bodyPr wrap="square" rtlCol="0">
            <a:spAutoFit/>
          </a:bodyPr>
          <a:lstStyle/>
          <a:p>
            <a:r>
              <a:rPr lang="de-DE" sz="2800" dirty="0" err="1" smtClean="0">
                <a:solidFill>
                  <a:srgbClr val="0070C0"/>
                </a:solidFill>
              </a:rPr>
              <a:t>plot</a:t>
            </a:r>
            <a:r>
              <a:rPr lang="de-DE" sz="2800" dirty="0" smtClean="0">
                <a:solidFill>
                  <a:srgbClr val="0070C0"/>
                </a:solidFill>
              </a:rPr>
              <a:t> </a:t>
            </a:r>
            <a:r>
              <a:rPr lang="de-DE" sz="2800" dirty="0" err="1" smtClean="0">
                <a:solidFill>
                  <a:srgbClr val="0070C0"/>
                </a:solidFill>
              </a:rPr>
              <a:t>dimension</a:t>
            </a:r>
            <a:endParaRPr lang="de-DE" sz="2800"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p:cNvSpPr txBox="1"/>
          <p:nvPr/>
        </p:nvSpPr>
        <p:spPr>
          <a:xfrm>
            <a:off x="357158" y="5929330"/>
            <a:ext cx="4643470" cy="523220"/>
          </a:xfrm>
          <a:prstGeom prst="rect">
            <a:avLst/>
          </a:prstGeom>
          <a:noFill/>
        </p:spPr>
        <p:txBody>
          <a:bodyPr wrap="square" rtlCol="0">
            <a:spAutoFit/>
          </a:bodyPr>
          <a:lstStyle/>
          <a:p>
            <a:r>
              <a:rPr lang="de-DE" sz="2800" dirty="0" err="1" smtClean="0">
                <a:solidFill>
                  <a:srgbClr val="0070C0"/>
                </a:solidFill>
              </a:rPr>
              <a:t>criteria</a:t>
            </a:r>
            <a:endParaRPr lang="de-DE" sz="2800" dirty="0">
              <a:solidFill>
                <a:srgbClr val="0070C0"/>
              </a:solidFill>
            </a:endParaRPr>
          </a:p>
        </p:txBody>
      </p:sp>
      <p:sp>
        <p:nvSpPr>
          <p:cNvPr id="3" name="Textfeld 2"/>
          <p:cNvSpPr txBox="1"/>
          <p:nvPr/>
        </p:nvSpPr>
        <p:spPr>
          <a:xfrm>
            <a:off x="571472" y="571480"/>
            <a:ext cx="6500858" cy="4770537"/>
          </a:xfrm>
          <a:prstGeom prst="rect">
            <a:avLst/>
          </a:prstGeom>
          <a:noFill/>
        </p:spPr>
        <p:txBody>
          <a:bodyPr wrap="square" rtlCol="0">
            <a:spAutoFit/>
          </a:bodyPr>
          <a:lstStyle/>
          <a:p>
            <a:r>
              <a:rPr lang="en-US" sz="1600" dirty="0" smtClean="0">
                <a:solidFill>
                  <a:srgbClr val="0070C0"/>
                </a:solidFill>
              </a:rPr>
              <a:t>Design and functional concept</a:t>
            </a:r>
            <a:r>
              <a:rPr lang="en-US" sz="1600" dirty="0" smtClean="0"/>
              <a:t/>
            </a:r>
            <a:br>
              <a:rPr lang="en-US" sz="1600" dirty="0" smtClean="0"/>
            </a:br>
            <a:r>
              <a:rPr lang="en-US" sz="1600" dirty="0" smtClean="0"/>
              <a:t>- Creative approach to the structure of the building</a:t>
            </a:r>
            <a:endParaRPr lang="de-AT" sz="1600" dirty="0" smtClean="0"/>
          </a:p>
          <a:p>
            <a:pPr lvl="0"/>
            <a:r>
              <a:rPr lang="en-US" sz="1600" dirty="0" smtClean="0"/>
              <a:t>- Functionality and quality of formal design</a:t>
            </a:r>
            <a:endParaRPr lang="de-AT" sz="1600" dirty="0" smtClean="0"/>
          </a:p>
          <a:p>
            <a:pPr lvl="0"/>
            <a:r>
              <a:rPr lang="en-US" sz="1600" dirty="0" smtClean="0"/>
              <a:t>- Connection to the existing urban area</a:t>
            </a:r>
            <a:endParaRPr lang="de-AT" sz="1600" dirty="0" smtClean="0"/>
          </a:p>
          <a:p>
            <a:r>
              <a:rPr lang="en-US" sz="1600" dirty="0" smtClean="0"/>
              <a:t/>
            </a:r>
            <a:br>
              <a:rPr lang="en-US" sz="1600" dirty="0" smtClean="0"/>
            </a:br>
            <a:r>
              <a:rPr lang="en-US" sz="1600" dirty="0" smtClean="0">
                <a:solidFill>
                  <a:srgbClr val="0070C0"/>
                </a:solidFill>
              </a:rPr>
              <a:t>ISOVER Multi-Comfort-House</a:t>
            </a:r>
            <a:endParaRPr lang="de-AT" sz="1600" dirty="0" smtClean="0">
              <a:solidFill>
                <a:srgbClr val="0070C0"/>
              </a:solidFill>
            </a:endParaRPr>
          </a:p>
          <a:p>
            <a:r>
              <a:rPr lang="en-US" sz="1600" dirty="0" smtClean="0"/>
              <a:t>- Climate adjusted design concept</a:t>
            </a:r>
            <a:endParaRPr lang="de-AT" sz="1600" dirty="0" smtClean="0"/>
          </a:p>
          <a:p>
            <a:pPr lvl="0"/>
            <a:r>
              <a:rPr lang="en-US" sz="1600" dirty="0" smtClean="0"/>
              <a:t>- Total energy consumption concept (passive house technology)</a:t>
            </a:r>
            <a:endParaRPr lang="de-AT" sz="1600" dirty="0" smtClean="0"/>
          </a:p>
          <a:p>
            <a:pPr lvl="0"/>
            <a:r>
              <a:rPr lang="en-US" sz="1600" dirty="0" smtClean="0"/>
              <a:t>- Thermal quality of the building envelope</a:t>
            </a:r>
            <a:endParaRPr lang="de-AT" sz="1600" dirty="0" smtClean="0"/>
          </a:p>
          <a:p>
            <a:pPr lvl="0">
              <a:buFontTx/>
              <a:buChar char="-"/>
            </a:pPr>
            <a:r>
              <a:rPr lang="en-US" sz="1600" dirty="0" smtClean="0"/>
              <a:t> Passive and active solar gains (winter situation)</a:t>
            </a:r>
          </a:p>
          <a:p>
            <a:pPr lvl="0">
              <a:buFontTx/>
              <a:buChar char="-"/>
            </a:pPr>
            <a:r>
              <a:rPr lang="en-US" sz="1600" dirty="0" smtClean="0"/>
              <a:t> Summer conditions</a:t>
            </a:r>
            <a:endParaRPr lang="de-AT" sz="1600" dirty="0" smtClean="0"/>
          </a:p>
          <a:p>
            <a:pPr lvl="0"/>
            <a:r>
              <a:rPr lang="en-US" sz="1600" dirty="0" smtClean="0"/>
              <a:t>- Acoustic comfort </a:t>
            </a:r>
            <a:endParaRPr lang="de-AT" sz="1600" dirty="0" smtClean="0"/>
          </a:p>
          <a:p>
            <a:r>
              <a:rPr lang="en-US" sz="1600" dirty="0" smtClean="0"/>
              <a:t/>
            </a:r>
            <a:br>
              <a:rPr lang="en-US" sz="1600" dirty="0" smtClean="0"/>
            </a:br>
            <a:r>
              <a:rPr lang="en-US" sz="1600" dirty="0" smtClean="0">
                <a:solidFill>
                  <a:srgbClr val="0070C0"/>
                </a:solidFill>
              </a:rPr>
              <a:t>Sustainability, additional aspects</a:t>
            </a:r>
            <a:endParaRPr lang="de-AT" sz="1600" dirty="0" smtClean="0">
              <a:solidFill>
                <a:srgbClr val="0070C0"/>
              </a:solidFill>
            </a:endParaRPr>
          </a:p>
          <a:p>
            <a:pPr>
              <a:buFontTx/>
              <a:buChar char="-"/>
            </a:pPr>
            <a:r>
              <a:rPr lang="en-US" sz="1600" dirty="0" smtClean="0"/>
              <a:t> Economical and social aspects</a:t>
            </a:r>
          </a:p>
          <a:p>
            <a:pPr lvl="0">
              <a:buFontTx/>
              <a:buChar char="-"/>
            </a:pPr>
            <a:r>
              <a:rPr lang="en-US" sz="1600" dirty="0" smtClean="0"/>
              <a:t> Accessibility</a:t>
            </a:r>
            <a:endParaRPr lang="de-AT" sz="1600" dirty="0" smtClean="0"/>
          </a:p>
          <a:p>
            <a:pPr lvl="0"/>
            <a:r>
              <a:rPr lang="en-US" sz="1600" dirty="0" smtClean="0"/>
              <a:t>- Exposure and lighting concept</a:t>
            </a:r>
            <a:endParaRPr lang="de-AT" sz="1600" dirty="0" smtClean="0"/>
          </a:p>
          <a:p>
            <a:pPr lvl="0">
              <a:buFontTx/>
              <a:buChar char="-"/>
            </a:pPr>
            <a:r>
              <a:rPr lang="en-US" sz="1600" dirty="0" smtClean="0"/>
              <a:t> Green space design </a:t>
            </a:r>
            <a:endParaRPr lang="de-AT" sz="1600" dirty="0" smtClean="0"/>
          </a:p>
          <a:p>
            <a:pPr lvl="0">
              <a:buFontTx/>
              <a:buChar char="-"/>
            </a:pPr>
            <a:r>
              <a:rPr lang="en-US" sz="1600" dirty="0" smtClean="0"/>
              <a:t> Renewable energy sources</a:t>
            </a:r>
            <a:endParaRPr lang="en-GB" sz="1600" dirty="0"/>
          </a:p>
        </p:txBody>
      </p:sp>
      <p:pic>
        <p:nvPicPr>
          <p:cNvPr id="6" name="irc_mi" descr="http://www.selbst.de/sites/default/files/pictures/kontrollierte-Wohnraumlueftung-01.jpg"/>
          <p:cNvPicPr/>
          <p:nvPr/>
        </p:nvPicPr>
        <p:blipFill>
          <a:blip r:embed="rId2" cstate="print"/>
          <a:srcRect/>
          <a:stretch>
            <a:fillRect/>
          </a:stretch>
        </p:blipFill>
        <p:spPr bwMode="auto">
          <a:xfrm>
            <a:off x="4139952" y="3284984"/>
            <a:ext cx="5467350" cy="3331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hidden="1"/>
          <p:cNvPicPr>
            <a:picLocks noChangeAspect="1" noChangeArrowheads="1"/>
          </p:cNvPicPr>
          <p:nvPr/>
        </p:nvPicPr>
        <p:blipFill>
          <a:blip r:embed="rId3" cstate="print"/>
          <a:srcRect/>
          <a:stretch>
            <a:fillRect/>
          </a:stretch>
        </p:blipFill>
        <p:spPr bwMode="ltGray">
          <a:xfrm>
            <a:off x="0" y="0"/>
            <a:ext cx="10687050" cy="21040725"/>
          </a:xfrm>
          <a:prstGeom prst="rect">
            <a:avLst/>
          </a:prstGeom>
          <a:noFill/>
          <a:ln w="9525">
            <a:noFill/>
            <a:miter lim="800000"/>
            <a:headEnd/>
            <a:tailEnd/>
          </a:ln>
        </p:spPr>
      </p:pic>
      <p:sp>
        <p:nvSpPr>
          <p:cNvPr id="3" name="Textfeld 2"/>
          <p:cNvSpPr txBox="1"/>
          <p:nvPr/>
        </p:nvSpPr>
        <p:spPr>
          <a:xfrm>
            <a:off x="5076056" y="116632"/>
            <a:ext cx="4067944" cy="7478970"/>
          </a:xfrm>
          <a:prstGeom prst="rect">
            <a:avLst/>
          </a:prstGeom>
          <a:noFill/>
        </p:spPr>
        <p:txBody>
          <a:bodyPr wrap="square" rtlCol="0">
            <a:spAutoFit/>
          </a:bodyPr>
          <a:lstStyle/>
          <a:p>
            <a:r>
              <a:rPr lang="de-DE" sz="1600" dirty="0" smtClean="0"/>
              <a:t>Es gibt nur eins, was auf Dauer teurer ist als Bildung -  keine Bildung.</a:t>
            </a:r>
          </a:p>
          <a:p>
            <a:r>
              <a:rPr lang="de-DE" sz="1600" dirty="0" smtClean="0"/>
              <a:t>(Max Planck)</a:t>
            </a:r>
            <a:br>
              <a:rPr lang="de-DE" sz="1600" dirty="0" smtClean="0"/>
            </a:br>
            <a:endParaRPr lang="de-DE" sz="1600" dirty="0" smtClean="0"/>
          </a:p>
          <a:p>
            <a:endParaRPr lang="de-AT" sz="1600" dirty="0" smtClean="0"/>
          </a:p>
          <a:p>
            <a:r>
              <a:rPr lang="de-DE" sz="1600" dirty="0" smtClean="0"/>
              <a:t>Um eine Kultur zu schaffen, genügt es nicht, mit dem Lineal auf die Finger zu klopfen.</a:t>
            </a:r>
            <a:br>
              <a:rPr lang="de-DE" sz="1600" dirty="0" smtClean="0"/>
            </a:br>
            <a:r>
              <a:rPr lang="de-DE" sz="1600" dirty="0" smtClean="0"/>
              <a:t>(Albert Camus)</a:t>
            </a:r>
          </a:p>
          <a:p>
            <a:endParaRPr lang="de-AT" sz="1600" dirty="0" smtClean="0"/>
          </a:p>
          <a:p>
            <a:endParaRPr lang="de-AT" sz="1600" dirty="0" smtClean="0"/>
          </a:p>
          <a:p>
            <a:r>
              <a:rPr lang="de-DE" sz="1600" dirty="0" smtClean="0"/>
              <a:t>Die Geschichte lehrt dauernd, aber sie findet keine Schüler.</a:t>
            </a:r>
            <a:br>
              <a:rPr lang="de-DE" sz="1600" dirty="0" smtClean="0"/>
            </a:br>
            <a:r>
              <a:rPr lang="de-DE" sz="1600" dirty="0" smtClean="0"/>
              <a:t>(Ingeborg Bachmann)</a:t>
            </a:r>
          </a:p>
          <a:p>
            <a:endParaRPr lang="de-AT" sz="1600" dirty="0" smtClean="0"/>
          </a:p>
          <a:p>
            <a:endParaRPr lang="de-AT" sz="1600" dirty="0" smtClean="0"/>
          </a:p>
          <a:p>
            <a:r>
              <a:rPr lang="de-AT" sz="1600" dirty="0" smtClean="0"/>
              <a:t>In der Schule </a:t>
            </a:r>
            <a:r>
              <a:rPr lang="de-AT" sz="1600" dirty="0" err="1" smtClean="0"/>
              <a:t>gabs</a:t>
            </a:r>
            <a:r>
              <a:rPr lang="de-AT" sz="1600" dirty="0" smtClean="0"/>
              <a:t> für mich nur Höhen und tiefen. Die Höhen waren der Fußball.</a:t>
            </a:r>
          </a:p>
          <a:p>
            <a:r>
              <a:rPr lang="de-AT" sz="1600" dirty="0" smtClean="0"/>
              <a:t>(Thomas Häßler)</a:t>
            </a:r>
          </a:p>
          <a:p>
            <a:endParaRPr lang="de-AT" sz="1600" dirty="0" smtClean="0"/>
          </a:p>
          <a:p>
            <a:endParaRPr lang="de-AT" sz="1600" dirty="0" smtClean="0"/>
          </a:p>
          <a:p>
            <a:r>
              <a:rPr lang="de-AT" sz="1600" dirty="0" smtClean="0"/>
              <a:t>Lieber sechs Stunden Schule als gar keinen Schlaf.</a:t>
            </a:r>
          </a:p>
          <a:p>
            <a:r>
              <a:rPr lang="de-AT" sz="1600" dirty="0" smtClean="0"/>
              <a:t>(Schülerweisheit)</a:t>
            </a:r>
          </a:p>
          <a:p>
            <a:endParaRPr lang="de-AT" sz="1600" dirty="0" smtClean="0"/>
          </a:p>
          <a:p>
            <a:endParaRPr lang="de-AT" sz="1600" dirty="0" smtClean="0"/>
          </a:p>
          <a:p>
            <a:r>
              <a:rPr lang="de-AT" sz="1600" dirty="0" err="1" smtClean="0"/>
              <a:t>Another</a:t>
            </a:r>
            <a:r>
              <a:rPr lang="de-AT" sz="1600" dirty="0" smtClean="0"/>
              <a:t> </a:t>
            </a:r>
            <a:r>
              <a:rPr lang="de-AT" sz="1600" dirty="0" err="1" smtClean="0"/>
              <a:t>brick</a:t>
            </a:r>
            <a:r>
              <a:rPr lang="de-AT" sz="1600" dirty="0" smtClean="0"/>
              <a:t> in </a:t>
            </a:r>
            <a:r>
              <a:rPr lang="de-AT" sz="1600" dirty="0" err="1" smtClean="0"/>
              <a:t>the</a:t>
            </a:r>
            <a:r>
              <a:rPr lang="de-AT" sz="1600" dirty="0" smtClean="0"/>
              <a:t> wall …..</a:t>
            </a:r>
          </a:p>
          <a:p>
            <a:r>
              <a:rPr lang="de-AT" sz="1600" dirty="0" smtClean="0"/>
              <a:t>(Pink Floyd)</a:t>
            </a:r>
            <a:endParaRPr lang="de-DE" sz="1600" dirty="0" smtClean="0"/>
          </a:p>
          <a:p>
            <a:r>
              <a:rPr lang="de-DE" sz="2400" dirty="0" smtClean="0"/>
              <a:t/>
            </a:r>
            <a:br>
              <a:rPr lang="de-DE" sz="2400" dirty="0" smtClean="0"/>
            </a:br>
            <a:endParaRPr lang="de-DE" sz="2400" dirty="0"/>
          </a:p>
        </p:txBody>
      </p:sp>
      <p:pic>
        <p:nvPicPr>
          <p:cNvPr id="6" name="irc_mi" descr="http://polpix.sueddeutsche.com/bild/1.1004897.1355791804/860x860/lehrer-migrationshintergrund.jpg"/>
          <p:cNvPicPr/>
          <p:nvPr/>
        </p:nvPicPr>
        <p:blipFill>
          <a:blip r:embed="rId4" cstate="print"/>
          <a:srcRect/>
          <a:stretch>
            <a:fillRect/>
          </a:stretch>
        </p:blipFill>
        <p:spPr bwMode="auto">
          <a:xfrm>
            <a:off x="-684584" y="-27384"/>
            <a:ext cx="5400600" cy="3573016"/>
          </a:xfrm>
          <a:prstGeom prst="rect">
            <a:avLst/>
          </a:prstGeom>
          <a:noFill/>
          <a:ln w="9525">
            <a:noFill/>
            <a:miter lim="800000"/>
            <a:headEnd/>
            <a:tailEnd/>
          </a:ln>
        </p:spPr>
      </p:pic>
      <p:pic>
        <p:nvPicPr>
          <p:cNvPr id="7" name="irc_mi" descr="http://img.welt.de/img/deutschland/crop101382546/9178724544-ci3x2l-w620/ks-Lehrer-DW-Politik-Straubing.jpg"/>
          <p:cNvPicPr/>
          <p:nvPr/>
        </p:nvPicPr>
        <p:blipFill>
          <a:blip r:embed="rId5" cstate="print"/>
          <a:srcRect/>
          <a:stretch>
            <a:fillRect/>
          </a:stretch>
        </p:blipFill>
        <p:spPr bwMode="auto">
          <a:xfrm>
            <a:off x="-396552" y="3573016"/>
            <a:ext cx="5112568"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7158" y="5929330"/>
            <a:ext cx="6286544" cy="523220"/>
          </a:xfrm>
          <a:prstGeom prst="rect">
            <a:avLst/>
          </a:prstGeom>
          <a:noFill/>
        </p:spPr>
        <p:txBody>
          <a:bodyPr wrap="square" rtlCol="0">
            <a:spAutoFit/>
          </a:bodyPr>
          <a:lstStyle/>
          <a:p>
            <a:r>
              <a:rPr lang="de-DE" sz="2800" dirty="0" err="1" smtClean="0">
                <a:solidFill>
                  <a:srgbClr val="00B0F0"/>
                </a:solidFill>
              </a:rPr>
              <a:t>requirements</a:t>
            </a:r>
            <a:endParaRPr lang="de-DE" sz="2800" dirty="0">
              <a:solidFill>
                <a:srgbClr val="00B0F0"/>
              </a:solidFill>
            </a:endParaRPr>
          </a:p>
        </p:txBody>
      </p:sp>
      <p:sp>
        <p:nvSpPr>
          <p:cNvPr id="3" name="Textfeld 2"/>
          <p:cNvSpPr txBox="1"/>
          <p:nvPr/>
        </p:nvSpPr>
        <p:spPr>
          <a:xfrm>
            <a:off x="167354" y="404664"/>
            <a:ext cx="7500990" cy="4770537"/>
          </a:xfrm>
          <a:prstGeom prst="rect">
            <a:avLst/>
          </a:prstGeom>
          <a:noFill/>
        </p:spPr>
        <p:txBody>
          <a:bodyPr wrap="square" rtlCol="0">
            <a:spAutoFit/>
          </a:bodyPr>
          <a:lstStyle/>
          <a:p>
            <a:r>
              <a:rPr lang="en-US" sz="1600" b="1" dirty="0" smtClean="0"/>
              <a:t>Descriptions</a:t>
            </a:r>
            <a:endParaRPr lang="de-AT" sz="1600" dirty="0" smtClean="0"/>
          </a:p>
          <a:p>
            <a:pPr lvl="0">
              <a:buFontTx/>
              <a:buChar char="-"/>
            </a:pPr>
            <a:r>
              <a:rPr lang="en-US" sz="1600" dirty="0" smtClean="0"/>
              <a:t> Function</a:t>
            </a:r>
            <a:r>
              <a:rPr lang="en-US" sz="1600" dirty="0" smtClean="0"/>
              <a:t>, design concept and </a:t>
            </a:r>
            <a:r>
              <a:rPr lang="en-US" sz="1600" dirty="0" smtClean="0"/>
              <a:t>explanations (</a:t>
            </a:r>
            <a:r>
              <a:rPr lang="en-US" sz="1600" dirty="0" err="1" smtClean="0"/>
              <a:t>organigramm</a:t>
            </a:r>
            <a:r>
              <a:rPr lang="en-US" sz="1600" dirty="0" smtClean="0"/>
              <a:t>)</a:t>
            </a:r>
            <a:endParaRPr lang="de-AT" sz="1600" dirty="0" smtClean="0"/>
          </a:p>
          <a:p>
            <a:pPr lvl="0">
              <a:buFontTx/>
              <a:buChar char="-"/>
            </a:pPr>
            <a:r>
              <a:rPr lang="en-US" sz="1600" dirty="0" smtClean="0"/>
              <a:t> Description </a:t>
            </a:r>
            <a:r>
              <a:rPr lang="en-US" sz="1600" dirty="0" smtClean="0"/>
              <a:t>of the design concept</a:t>
            </a:r>
          </a:p>
          <a:p>
            <a:pPr lvl="0">
              <a:buFontTx/>
              <a:buChar char="-"/>
            </a:pPr>
            <a:r>
              <a:rPr lang="en-US" sz="1600" dirty="0" smtClean="0"/>
              <a:t> Description of construction</a:t>
            </a:r>
            <a:endParaRPr lang="de-AT" sz="1600" dirty="0" smtClean="0"/>
          </a:p>
          <a:p>
            <a:pPr lvl="0">
              <a:buFontTx/>
              <a:buChar char="-"/>
            </a:pPr>
            <a:r>
              <a:rPr lang="en-US" sz="1600" dirty="0" smtClean="0"/>
              <a:t> Energy supply and ecological concept (optionally with graphic illustration)</a:t>
            </a:r>
            <a:endParaRPr lang="de-AT" sz="1600" dirty="0" smtClean="0"/>
          </a:p>
          <a:p>
            <a:pPr lvl="0">
              <a:buFontTx/>
              <a:buChar char="-"/>
            </a:pPr>
            <a:r>
              <a:rPr lang="en-US" sz="1600" dirty="0" smtClean="0"/>
              <a:t> List of constructions details with U-values </a:t>
            </a:r>
            <a:endParaRPr lang="de-AT" sz="1600" dirty="0" smtClean="0"/>
          </a:p>
          <a:p>
            <a:pPr lvl="0"/>
            <a:r>
              <a:rPr lang="en-US" sz="1600" dirty="0" smtClean="0"/>
              <a:t>- Results of simulations and calculations </a:t>
            </a:r>
            <a:endParaRPr lang="de-AT" sz="1600" dirty="0" smtClean="0"/>
          </a:p>
          <a:p>
            <a:pPr lvl="0"/>
            <a:r>
              <a:rPr lang="en-US" sz="1600" dirty="0" smtClean="0"/>
              <a:t>- Explanation of all thermal and acoustic properties in the table</a:t>
            </a:r>
            <a:endParaRPr lang="de-AT" sz="1600" dirty="0" smtClean="0"/>
          </a:p>
          <a:p>
            <a:r>
              <a:rPr lang="en-US" sz="1600" b="1" dirty="0" smtClean="0"/>
              <a:t> </a:t>
            </a:r>
            <a:endParaRPr lang="de-AT" sz="1600" dirty="0" smtClean="0"/>
          </a:p>
          <a:p>
            <a:r>
              <a:rPr lang="en-US" sz="1600" b="1" dirty="0" smtClean="0"/>
              <a:t>Plans</a:t>
            </a:r>
            <a:endParaRPr lang="de-AT" sz="1600" dirty="0" smtClean="0"/>
          </a:p>
          <a:p>
            <a:pPr lvl="0"/>
            <a:r>
              <a:rPr lang="en-US" sz="1600" dirty="0" smtClean="0"/>
              <a:t>- Plan of site 1:500</a:t>
            </a:r>
            <a:endParaRPr lang="de-AT" sz="1600" dirty="0" smtClean="0"/>
          </a:p>
          <a:p>
            <a:pPr lvl="0"/>
            <a:r>
              <a:rPr lang="en-US" sz="1600" dirty="0" smtClean="0"/>
              <a:t>- Floor plan and cross-section 1:100</a:t>
            </a:r>
            <a:endParaRPr lang="de-AT" sz="1600" dirty="0" smtClean="0"/>
          </a:p>
          <a:p>
            <a:pPr lvl="0"/>
            <a:r>
              <a:rPr lang="en-US" sz="1600" dirty="0" smtClean="0"/>
              <a:t>- Horizontal façade cross-section 1:50</a:t>
            </a:r>
            <a:endParaRPr lang="de-AT" sz="1600" dirty="0" smtClean="0"/>
          </a:p>
          <a:p>
            <a:pPr lvl="0"/>
            <a:r>
              <a:rPr lang="en-US" sz="1600" dirty="0" smtClean="0"/>
              <a:t>- Vertical façade cross-section 1:50</a:t>
            </a:r>
            <a:endParaRPr lang="de-AT" sz="1600" dirty="0" smtClean="0"/>
          </a:p>
          <a:p>
            <a:pPr lvl="0"/>
            <a:r>
              <a:rPr lang="en-US" sz="1600" dirty="0" smtClean="0"/>
              <a:t>- Strip view of south façade 1:50</a:t>
            </a:r>
            <a:endParaRPr lang="de-AT" sz="1600" dirty="0" smtClean="0"/>
          </a:p>
          <a:p>
            <a:pPr lvl="0"/>
            <a:r>
              <a:rPr lang="en-US" sz="1600" dirty="0" smtClean="0"/>
              <a:t>- Construction details 1:20</a:t>
            </a:r>
            <a:endParaRPr lang="de-AT" sz="1600" dirty="0" smtClean="0"/>
          </a:p>
          <a:p>
            <a:pPr lvl="0">
              <a:buFontTx/>
              <a:buChar char="-"/>
            </a:pPr>
            <a:r>
              <a:rPr lang="en-US" sz="1600" dirty="0" smtClean="0"/>
              <a:t> Renderings and /or photos </a:t>
            </a:r>
          </a:p>
          <a:p>
            <a:pPr lvl="0"/>
            <a:r>
              <a:rPr lang="en-US" sz="1600" dirty="0" smtClean="0"/>
              <a:t>   of the model </a:t>
            </a:r>
            <a:endParaRPr lang="de-AT" sz="1600" dirty="0" smtClean="0"/>
          </a:p>
          <a:p>
            <a:endParaRPr lang="en-GB" sz="1600" dirty="0"/>
          </a:p>
        </p:txBody>
      </p:sp>
      <p:pic>
        <p:nvPicPr>
          <p:cNvPr id="6" name="irc_mi" descr="http://diepresse.com/images/uploads/a/6/6/1350246/migranten_1362048680509590.jpg"/>
          <p:cNvPicPr/>
          <p:nvPr/>
        </p:nvPicPr>
        <p:blipFill>
          <a:blip r:embed="rId2" cstate="print"/>
          <a:srcRect/>
          <a:stretch>
            <a:fillRect/>
          </a:stretch>
        </p:blipFill>
        <p:spPr bwMode="auto">
          <a:xfrm>
            <a:off x="3635896" y="3405404"/>
            <a:ext cx="5760720" cy="3452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7158" y="5929330"/>
            <a:ext cx="4643470" cy="523220"/>
          </a:xfrm>
          <a:prstGeom prst="rect">
            <a:avLst/>
          </a:prstGeom>
          <a:noFill/>
        </p:spPr>
        <p:txBody>
          <a:bodyPr wrap="square" rtlCol="0">
            <a:spAutoFit/>
          </a:bodyPr>
          <a:lstStyle/>
          <a:p>
            <a:r>
              <a:rPr lang="de-DE" sz="2800" dirty="0" err="1" smtClean="0">
                <a:solidFill>
                  <a:srgbClr val="0070C0"/>
                </a:solidFill>
              </a:rPr>
              <a:t>schedule</a:t>
            </a:r>
            <a:endParaRPr lang="de-DE" sz="2800" dirty="0">
              <a:solidFill>
                <a:srgbClr val="0070C0"/>
              </a:solidFill>
            </a:endParaRPr>
          </a:p>
        </p:txBody>
      </p:sp>
      <p:sp>
        <p:nvSpPr>
          <p:cNvPr id="7" name="Textfeld 6"/>
          <p:cNvSpPr txBox="1"/>
          <p:nvPr/>
        </p:nvSpPr>
        <p:spPr>
          <a:xfrm>
            <a:off x="642910" y="332656"/>
            <a:ext cx="7858180" cy="5509200"/>
          </a:xfrm>
          <a:prstGeom prst="rect">
            <a:avLst/>
          </a:prstGeom>
          <a:noFill/>
        </p:spPr>
        <p:txBody>
          <a:bodyPr wrap="square" rtlCol="0">
            <a:spAutoFit/>
          </a:bodyPr>
          <a:lstStyle/>
          <a:p>
            <a:r>
              <a:rPr lang="de-DE" sz="1600" dirty="0" smtClean="0">
                <a:solidFill>
                  <a:srgbClr val="0070C0"/>
                </a:solidFill>
              </a:rPr>
              <a:t>KICK-OFF WORKSHOP</a:t>
            </a:r>
            <a:r>
              <a:rPr lang="de-DE" sz="1600" dirty="0" smtClean="0"/>
              <a:t>	</a:t>
            </a:r>
          </a:p>
          <a:p>
            <a:r>
              <a:rPr lang="de-DE" sz="1600" b="1" dirty="0" smtClean="0"/>
              <a:t>March 10, 9:00</a:t>
            </a:r>
            <a:endParaRPr lang="de-DE" sz="1600" dirty="0" smtClean="0"/>
          </a:p>
          <a:p>
            <a:r>
              <a:rPr lang="de-DE" sz="1600" dirty="0" smtClean="0"/>
              <a:t>Seminarraum 6 		</a:t>
            </a:r>
            <a:r>
              <a:rPr lang="de-DE" sz="1600" dirty="0" smtClean="0">
                <a:solidFill>
                  <a:srgbClr val="0070C0"/>
                </a:solidFill>
              </a:rPr>
              <a:t>- </a:t>
            </a:r>
            <a:r>
              <a:rPr lang="de-DE" sz="1600" dirty="0" smtClean="0"/>
              <a:t>Description &amp; </a:t>
            </a:r>
            <a:r>
              <a:rPr lang="de-DE" sz="1600" dirty="0" err="1" smtClean="0"/>
              <a:t>discussion</a:t>
            </a:r>
            <a:r>
              <a:rPr lang="de-DE" sz="1600" dirty="0" smtClean="0"/>
              <a:t> of </a:t>
            </a:r>
            <a:r>
              <a:rPr lang="de-DE" sz="1600" dirty="0" err="1" smtClean="0"/>
              <a:t>competition</a:t>
            </a:r>
            <a:r>
              <a:rPr lang="de-DE" sz="1600" dirty="0" smtClean="0"/>
              <a:t> </a:t>
            </a:r>
          </a:p>
          <a:p>
            <a:r>
              <a:rPr lang="de-DE" sz="1600" dirty="0" smtClean="0"/>
              <a:t>			  (Stieldorf, Berthold)</a:t>
            </a:r>
          </a:p>
          <a:p>
            <a:pPr lvl="0"/>
            <a:r>
              <a:rPr lang="de-DE" sz="1600" dirty="0" smtClean="0"/>
              <a:t>			- Passive </a:t>
            </a:r>
            <a:r>
              <a:rPr lang="de-DE" sz="1600" dirty="0" err="1" smtClean="0"/>
              <a:t>house</a:t>
            </a:r>
            <a:r>
              <a:rPr lang="de-DE" sz="1600" dirty="0" smtClean="0"/>
              <a:t> </a:t>
            </a:r>
            <a:r>
              <a:rPr lang="de-DE" sz="1600" dirty="0" err="1" smtClean="0"/>
              <a:t>standard</a:t>
            </a:r>
            <a:r>
              <a:rPr lang="de-DE" sz="1600" dirty="0" smtClean="0"/>
              <a:t>  (IG Passivhaus, ISOVER) </a:t>
            </a:r>
          </a:p>
          <a:p>
            <a:pPr lvl="0"/>
            <a:r>
              <a:rPr lang="de-DE" sz="1600" dirty="0" smtClean="0"/>
              <a:t>			- Thermal </a:t>
            </a:r>
            <a:r>
              <a:rPr lang="de-DE" sz="1600" dirty="0" err="1" smtClean="0"/>
              <a:t>simulation</a:t>
            </a:r>
            <a:r>
              <a:rPr lang="de-DE" sz="1600" dirty="0" smtClean="0"/>
              <a:t> (HWB, Sommertauglichkeit)</a:t>
            </a:r>
          </a:p>
          <a:p>
            <a:pPr lvl="0"/>
            <a:r>
              <a:rPr lang="de-DE" sz="1600" dirty="0" smtClean="0"/>
              <a:t>			- </a:t>
            </a:r>
            <a:r>
              <a:rPr lang="de-DE" sz="1600" dirty="0" err="1" smtClean="0"/>
              <a:t>Housing</a:t>
            </a:r>
            <a:r>
              <a:rPr lang="de-DE" sz="1600" dirty="0" smtClean="0"/>
              <a:t> </a:t>
            </a:r>
            <a:r>
              <a:rPr lang="de-DE" sz="1600" dirty="0" err="1" smtClean="0"/>
              <a:t>technology</a:t>
            </a:r>
            <a:r>
              <a:rPr lang="de-DE" sz="1600" dirty="0" smtClean="0"/>
              <a:t> / </a:t>
            </a:r>
            <a:r>
              <a:rPr lang="de-DE" sz="1600" dirty="0" err="1" smtClean="0"/>
              <a:t>renewable</a:t>
            </a:r>
            <a:r>
              <a:rPr lang="de-DE" sz="1600" dirty="0" smtClean="0"/>
              <a:t> </a:t>
            </a:r>
            <a:r>
              <a:rPr lang="de-DE" sz="1600" dirty="0" err="1" smtClean="0"/>
              <a:t>energies</a:t>
            </a:r>
            <a:r>
              <a:rPr lang="de-DE" sz="1600" dirty="0" smtClean="0"/>
              <a:t> </a:t>
            </a:r>
          </a:p>
          <a:p>
            <a:pPr lvl="0"/>
            <a:r>
              <a:rPr lang="de-DE" sz="1600" dirty="0" smtClean="0"/>
              <a:t>			- Building </a:t>
            </a:r>
            <a:r>
              <a:rPr lang="de-DE" sz="1600" dirty="0" err="1" smtClean="0"/>
              <a:t>Assessment</a:t>
            </a:r>
            <a:endParaRPr lang="de-DE" sz="1600" dirty="0" smtClean="0"/>
          </a:p>
          <a:p>
            <a:r>
              <a:rPr lang="de-DE" sz="1600" dirty="0" smtClean="0">
                <a:solidFill>
                  <a:srgbClr val="0070C0"/>
                </a:solidFill>
              </a:rPr>
              <a:t>TEACHING	</a:t>
            </a:r>
          </a:p>
          <a:p>
            <a:r>
              <a:rPr lang="de-DE" sz="1600" b="1" dirty="0" err="1" smtClean="0"/>
              <a:t>Mondays</a:t>
            </a:r>
            <a:r>
              <a:rPr lang="de-DE" sz="1600" b="1" dirty="0" smtClean="0"/>
              <a:t>, 9:00 </a:t>
            </a:r>
            <a:r>
              <a:rPr lang="de-DE" sz="1600" dirty="0" smtClean="0"/>
              <a:t>am</a:t>
            </a:r>
          </a:p>
          <a:p>
            <a:r>
              <a:rPr lang="de-DE" sz="1600" dirty="0" err="1" smtClean="0"/>
              <a:t>Semr</a:t>
            </a:r>
            <a:r>
              <a:rPr lang="de-DE" sz="1600" dirty="0" smtClean="0"/>
              <a:t>. </a:t>
            </a:r>
            <a:r>
              <a:rPr lang="de-DE" sz="1600" dirty="0" smtClean="0"/>
              <a:t>1 und/oder 6 </a:t>
            </a:r>
            <a:r>
              <a:rPr lang="de-DE" sz="1600" dirty="0" smtClean="0"/>
              <a:t>/ </a:t>
            </a:r>
            <a:r>
              <a:rPr lang="de-DE" sz="1600" dirty="0" smtClean="0"/>
              <a:t>253.4 </a:t>
            </a:r>
            <a:r>
              <a:rPr lang="de-DE" sz="1600" dirty="0" smtClean="0"/>
              <a:t>		  </a:t>
            </a:r>
            <a:r>
              <a:rPr lang="de-DE" sz="1600" dirty="0" smtClean="0">
                <a:solidFill>
                  <a:srgbClr val="0070C0"/>
                </a:solidFill>
              </a:rPr>
              <a:t>HB1:</a:t>
            </a:r>
          </a:p>
          <a:p>
            <a:pPr lvl="1"/>
            <a:r>
              <a:rPr lang="de-DE" sz="1600" dirty="0" smtClean="0"/>
              <a:t>			  Karin Stieldorf  </a:t>
            </a:r>
            <a:r>
              <a:rPr lang="de-DE" sz="1600" i="1" dirty="0" smtClean="0">
                <a:solidFill>
                  <a:srgbClr val="0070C0"/>
                </a:solidFill>
                <a:hlinkClick r:id="rId2"/>
              </a:rPr>
              <a:t>karin.stieldorf@tuwien.ac.at</a:t>
            </a:r>
            <a:endParaRPr lang="de-DE" sz="1600" i="1" dirty="0" smtClean="0">
              <a:solidFill>
                <a:srgbClr val="0070C0"/>
              </a:solidFill>
            </a:endParaRPr>
          </a:p>
          <a:p>
            <a:pPr lvl="1"/>
            <a:r>
              <a:rPr lang="de-AT" sz="1600" dirty="0" smtClean="0"/>
              <a:t>			  Manfred Berthold</a:t>
            </a:r>
          </a:p>
          <a:p>
            <a:pPr lvl="1"/>
            <a:r>
              <a:rPr lang="de-AT" sz="1600" dirty="0" smtClean="0"/>
              <a:t>			  </a:t>
            </a:r>
            <a:r>
              <a:rPr lang="de-AT" sz="1600" dirty="0" smtClean="0">
                <a:solidFill>
                  <a:srgbClr val="0070C0"/>
                </a:solidFill>
              </a:rPr>
              <a:t>HB2:</a:t>
            </a:r>
            <a:endParaRPr lang="de-DE" sz="1600" dirty="0" smtClean="0">
              <a:solidFill>
                <a:srgbClr val="0070C0"/>
              </a:solidFill>
            </a:endParaRPr>
          </a:p>
          <a:p>
            <a:pPr lvl="1"/>
            <a:r>
              <a:rPr lang="de-DE" sz="1600" dirty="0" smtClean="0"/>
              <a:t>			  Klaus </a:t>
            </a:r>
            <a:r>
              <a:rPr lang="de-DE" sz="1600" dirty="0" smtClean="0"/>
              <a:t>Krec</a:t>
            </a:r>
          </a:p>
          <a:p>
            <a:pPr lvl="1"/>
            <a:r>
              <a:rPr lang="de-AT" sz="1600" dirty="0" smtClean="0"/>
              <a:t>			  Statik: Marjan Maftoon</a:t>
            </a:r>
            <a:endParaRPr lang="de-DE" sz="1600" dirty="0" smtClean="0"/>
          </a:p>
          <a:p>
            <a:pPr lvl="1"/>
            <a:r>
              <a:rPr lang="de-DE" sz="1600" dirty="0" smtClean="0"/>
              <a:t>			</a:t>
            </a:r>
          </a:p>
          <a:p>
            <a:r>
              <a:rPr lang="de-DE" sz="1600" dirty="0" smtClean="0">
                <a:solidFill>
                  <a:srgbClr val="0070C0"/>
                </a:solidFill>
              </a:rPr>
              <a:t>			</a:t>
            </a:r>
          </a:p>
          <a:p>
            <a:r>
              <a:rPr lang="de-DE" sz="1600" dirty="0" smtClean="0">
                <a:solidFill>
                  <a:srgbClr val="0070C0"/>
                </a:solidFill>
              </a:rPr>
              <a:t>FINAL SUBMISSION</a:t>
            </a:r>
          </a:p>
          <a:p>
            <a:r>
              <a:rPr lang="de-AT" sz="1600" dirty="0" smtClean="0">
                <a:solidFill>
                  <a:srgbClr val="0070C0"/>
                </a:solidFill>
              </a:rPr>
              <a:t>NATIONAL JURY</a:t>
            </a:r>
            <a:endParaRPr lang="de-DE" sz="1600" dirty="0" smtClean="0">
              <a:solidFill>
                <a:srgbClr val="0070C0"/>
              </a:solidFill>
            </a:endParaRPr>
          </a:p>
          <a:p>
            <a:r>
              <a:rPr lang="de-DE" sz="1600" b="1" dirty="0" smtClean="0"/>
              <a:t>2014 May, 19</a:t>
            </a:r>
          </a:p>
          <a:p>
            <a:endParaRPr lang="de-AT" sz="1600" b="1" dirty="0" smtClean="0"/>
          </a:p>
        </p:txBody>
      </p:sp>
      <p:pic>
        <p:nvPicPr>
          <p:cNvPr id="5" name="irc_mi" descr="http://www.insiderei.com/wp-content/uploads/2012/12/40841-600x425.jpg"/>
          <p:cNvPicPr/>
          <p:nvPr/>
        </p:nvPicPr>
        <p:blipFill>
          <a:blip r:embed="rId3" cstate="print"/>
          <a:srcRect t="12645" b="23318"/>
          <a:stretch>
            <a:fillRect/>
          </a:stretch>
        </p:blipFill>
        <p:spPr bwMode="auto">
          <a:xfrm>
            <a:off x="3491880" y="4437112"/>
            <a:ext cx="5715000"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limadiagramm Gaziantep"/>
          <p:cNvPicPr>
            <a:picLocks noChangeAspect="1" noChangeArrowheads="1"/>
          </p:cNvPicPr>
          <p:nvPr/>
        </p:nvPicPr>
        <p:blipFill>
          <a:blip r:embed="rId2" cstate="print"/>
          <a:srcRect/>
          <a:stretch>
            <a:fillRect/>
          </a:stretch>
        </p:blipFill>
        <p:spPr bwMode="auto">
          <a:xfrm>
            <a:off x="1115616" y="2348880"/>
            <a:ext cx="5610225" cy="3200401"/>
          </a:xfrm>
          <a:prstGeom prst="rect">
            <a:avLst/>
          </a:prstGeom>
          <a:noFill/>
        </p:spPr>
      </p:pic>
      <p:sp>
        <p:nvSpPr>
          <p:cNvPr id="4" name="Textfeld 3"/>
          <p:cNvSpPr txBox="1"/>
          <p:nvPr/>
        </p:nvSpPr>
        <p:spPr>
          <a:xfrm>
            <a:off x="827584" y="548680"/>
            <a:ext cx="7200800" cy="1477328"/>
          </a:xfrm>
          <a:prstGeom prst="rect">
            <a:avLst/>
          </a:prstGeom>
          <a:noFill/>
        </p:spPr>
        <p:txBody>
          <a:bodyPr wrap="square" rtlCol="0">
            <a:spAutoFit/>
          </a:bodyPr>
          <a:lstStyle/>
          <a:p>
            <a:r>
              <a:rPr lang="de-DE" b="1" dirty="0" smtClean="0"/>
              <a:t>Klimadaten Türkei </a:t>
            </a:r>
            <a:r>
              <a:rPr lang="de-DE" b="1" dirty="0" smtClean="0"/>
              <a:t>/ Gaziantep</a:t>
            </a:r>
          </a:p>
          <a:p>
            <a:r>
              <a:rPr lang="de-DE" b="1" dirty="0" smtClean="0"/>
              <a:t>Lokalzeit </a:t>
            </a:r>
            <a:r>
              <a:rPr lang="de-DE" b="1" dirty="0" smtClean="0"/>
              <a:t>(GMT+2</a:t>
            </a:r>
            <a:r>
              <a:rPr lang="de-DE" b="1" dirty="0" smtClean="0"/>
              <a:t>)</a:t>
            </a:r>
          </a:p>
          <a:p>
            <a:endParaRPr lang="de-DE" dirty="0" smtClean="0"/>
          </a:p>
          <a:p>
            <a:r>
              <a:rPr lang="de-DE" b="1" dirty="0" smtClean="0">
                <a:hlinkClick r:id="rId3"/>
              </a:rPr>
              <a:t>http://</a:t>
            </a:r>
            <a:r>
              <a:rPr lang="de-DE" b="1" dirty="0" smtClean="0">
                <a:hlinkClick r:id="rId3"/>
              </a:rPr>
              <a:t>www.iten-online.ch/klima/europa/tuerkei/gaziantep.htm</a:t>
            </a:r>
            <a:endParaRPr lang="de-DE" b="1" dirty="0" smtClean="0"/>
          </a:p>
          <a:p>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9592" y="548680"/>
            <a:ext cx="7848872" cy="6463308"/>
          </a:xfrm>
          <a:prstGeom prst="rect">
            <a:avLst/>
          </a:prstGeom>
          <a:noFill/>
        </p:spPr>
        <p:txBody>
          <a:bodyPr wrap="square" rtlCol="0">
            <a:spAutoFit/>
          </a:bodyPr>
          <a:lstStyle/>
          <a:p>
            <a:r>
              <a:rPr lang="de-AT" dirty="0" smtClean="0"/>
              <a:t>Infos</a:t>
            </a:r>
          </a:p>
          <a:p>
            <a:endParaRPr lang="de-AT" dirty="0" smtClean="0"/>
          </a:p>
          <a:p>
            <a:endParaRPr lang="de-AT" dirty="0" smtClean="0"/>
          </a:p>
          <a:p>
            <a:endParaRPr lang="de-AT" dirty="0" smtClean="0"/>
          </a:p>
          <a:p>
            <a:endParaRPr lang="de-AT" dirty="0" smtClean="0"/>
          </a:p>
          <a:p>
            <a:r>
              <a:rPr lang="de-AT" dirty="0" smtClean="0"/>
              <a:t>Österr. Institut für Schul- und </a:t>
            </a:r>
            <a:r>
              <a:rPr lang="de-AT" dirty="0" err="1" smtClean="0"/>
              <a:t>Sportstättenbau</a:t>
            </a:r>
            <a:r>
              <a:rPr lang="de-AT" dirty="0" smtClean="0"/>
              <a:t> ÖISS</a:t>
            </a:r>
          </a:p>
          <a:p>
            <a:r>
              <a:rPr lang="de-AT" dirty="0" smtClean="0">
                <a:hlinkClick r:id="rId2"/>
              </a:rPr>
              <a:t>http://www.oeiss.org</a:t>
            </a:r>
            <a:r>
              <a:rPr lang="de-AT" dirty="0" smtClean="0">
                <a:hlinkClick r:id="rId2"/>
              </a:rPr>
              <a:t>/</a:t>
            </a:r>
            <a:endParaRPr lang="de-AT" dirty="0" smtClean="0"/>
          </a:p>
          <a:p>
            <a:r>
              <a:rPr lang="de-DE" dirty="0" smtClean="0"/>
              <a:t>Studien</a:t>
            </a:r>
          </a:p>
          <a:p>
            <a:r>
              <a:rPr lang="de-DE" dirty="0" err="1" smtClean="0">
                <a:hlinkClick r:id="rId3"/>
              </a:rPr>
              <a:t>Schul:FREI</a:t>
            </a:r>
            <a:r>
              <a:rPr lang="de-DE" dirty="0" smtClean="0">
                <a:hlinkClick r:id="rId3"/>
              </a:rPr>
              <a:t> - Empfehlungen für die Gestaltung von Schulfreiräumen</a:t>
            </a:r>
            <a:r>
              <a:rPr lang="de-DE" dirty="0" smtClean="0"/>
              <a:t> </a:t>
            </a:r>
            <a:br>
              <a:rPr lang="de-DE" dirty="0" smtClean="0"/>
            </a:br>
            <a:r>
              <a:rPr lang="de-DE" dirty="0" smtClean="0">
                <a:hlinkClick r:id="rId4"/>
              </a:rPr>
              <a:t>Vergleichsstudie </a:t>
            </a:r>
            <a:r>
              <a:rPr lang="de-DE" dirty="0" smtClean="0">
                <a:hlinkClick r:id="rId4"/>
              </a:rPr>
              <a:t>der österreichischen Schulbaurichtlinien</a:t>
            </a:r>
            <a:r>
              <a:rPr lang="de-DE" dirty="0" smtClean="0"/>
              <a:t> </a:t>
            </a:r>
            <a:br>
              <a:rPr lang="de-DE" dirty="0" smtClean="0"/>
            </a:br>
            <a:endParaRPr lang="de-DE" dirty="0" smtClean="0"/>
          </a:p>
          <a:p>
            <a:r>
              <a:rPr lang="de-DE" dirty="0" smtClean="0"/>
              <a:t>Richtlinien: </a:t>
            </a:r>
          </a:p>
          <a:p>
            <a:r>
              <a:rPr lang="de-DE" dirty="0" err="1" smtClean="0">
                <a:hlinkClick r:id="rId5"/>
              </a:rPr>
              <a:t>Arbeitsverhalten</a:t>
            </a:r>
            <a:r>
              <a:rPr lang="de-DE" dirty="0" smtClean="0">
                <a:hlinkClick r:id="rId5"/>
              </a:rPr>
              <a:t> </a:t>
            </a:r>
            <a:r>
              <a:rPr lang="de-DE" dirty="0" smtClean="0">
                <a:hlinkClick r:id="rId5"/>
              </a:rPr>
              <a:t>und Arbeitsplätze im Unterricht - </a:t>
            </a:r>
            <a:r>
              <a:rPr lang="de-DE" i="1" dirty="0" smtClean="0">
                <a:hlinkClick r:id="rId5"/>
              </a:rPr>
              <a:t>in Überarbeitung</a:t>
            </a:r>
            <a:r>
              <a:rPr lang="de-DE" dirty="0" smtClean="0"/>
              <a:t> </a:t>
            </a:r>
            <a:br>
              <a:rPr lang="de-DE" dirty="0" smtClean="0"/>
            </a:br>
            <a:r>
              <a:rPr lang="de-DE" dirty="0" smtClean="0">
                <a:hlinkClick r:id="rId6"/>
              </a:rPr>
              <a:t>Außenraum </a:t>
            </a:r>
            <a:r>
              <a:rPr lang="de-DE" dirty="0" smtClean="0">
                <a:hlinkClick r:id="rId6"/>
              </a:rPr>
              <a:t>- Schulfreiräume (Unterkapitel der Schulbaurichtlinien)</a:t>
            </a:r>
            <a:r>
              <a:rPr lang="de-DE" dirty="0" smtClean="0"/>
              <a:t> </a:t>
            </a:r>
            <a:br>
              <a:rPr lang="de-DE" dirty="0" smtClean="0"/>
            </a:br>
            <a:r>
              <a:rPr lang="de-DE" dirty="0" smtClean="0">
                <a:hlinkClick r:id="rId7"/>
              </a:rPr>
              <a:t>Bauphysik</a:t>
            </a:r>
            <a:r>
              <a:rPr lang="de-DE" dirty="0" smtClean="0">
                <a:hlinkClick r:id="rId7"/>
              </a:rPr>
              <a:t>, Raumklima und Energieeffizienz (Unterkapitel der Schulbaurichtlinien)</a:t>
            </a:r>
            <a:r>
              <a:rPr lang="de-DE" dirty="0" smtClean="0"/>
              <a:t> </a:t>
            </a:r>
            <a:br>
              <a:rPr lang="de-DE" dirty="0" smtClean="0"/>
            </a:br>
            <a:r>
              <a:rPr lang="de-DE" dirty="0" smtClean="0">
                <a:hlinkClick r:id="rId8"/>
              </a:rPr>
              <a:t>Bebauung</a:t>
            </a:r>
            <a:r>
              <a:rPr lang="de-DE" dirty="0" smtClean="0">
                <a:hlinkClick r:id="rId8"/>
              </a:rPr>
              <a:t>, Erschließung, Raumorganisation und Flexibilität (Unterkapitel der Schulbaurichtlinien)</a:t>
            </a:r>
            <a:r>
              <a:rPr lang="de-DE" dirty="0" smtClean="0"/>
              <a:t> </a:t>
            </a:r>
            <a:br>
              <a:rPr lang="de-DE" dirty="0" smtClean="0"/>
            </a:br>
            <a:r>
              <a:rPr lang="de-DE" dirty="0" smtClean="0">
                <a:hlinkClick r:id="rId9"/>
              </a:rPr>
              <a:t>Heizungs-</a:t>
            </a:r>
            <a:r>
              <a:rPr lang="de-DE" dirty="0" smtClean="0">
                <a:hlinkClick r:id="rId9"/>
              </a:rPr>
              <a:t>, Klima-, Lüftungs- und Sanitäranlagen (Unterkapitel der Schulbaurichtlinien)</a:t>
            </a:r>
            <a:r>
              <a:rPr lang="de-DE" dirty="0" smtClean="0"/>
              <a:t> </a:t>
            </a:r>
            <a:br>
              <a:rPr lang="de-DE" dirty="0" smtClean="0"/>
            </a:br>
            <a:r>
              <a:rPr lang="de-DE" dirty="0" smtClean="0">
                <a:hlinkClick r:id="rId10"/>
              </a:rPr>
              <a:t>Lage</a:t>
            </a:r>
            <a:r>
              <a:rPr lang="de-DE" dirty="0" smtClean="0">
                <a:hlinkClick r:id="rId10"/>
              </a:rPr>
              <a:t>, Situation, Bauplatz und Aufschließung (Unterkapitel der Schulbaurichtlinien)</a:t>
            </a:r>
            <a:r>
              <a:rPr lang="de-DE" dirty="0" smtClean="0"/>
              <a:t> </a:t>
            </a:r>
            <a:br>
              <a:rPr lang="de-DE" dirty="0" smtClean="0"/>
            </a:br>
            <a:endParaRPr lang="de-AT" dirty="0" smtClean="0"/>
          </a:p>
          <a:p>
            <a:endParaRPr lang="de-AT" dirty="0" smtClean="0"/>
          </a:p>
          <a:p>
            <a:endParaRPr lang="de-DE" dirty="0"/>
          </a:p>
        </p:txBody>
      </p:sp>
      <p:sp>
        <p:nvSpPr>
          <p:cNvPr id="3" name="Textfeld 2"/>
          <p:cNvSpPr txBox="1"/>
          <p:nvPr/>
        </p:nvSpPr>
        <p:spPr>
          <a:xfrm>
            <a:off x="899592" y="980728"/>
            <a:ext cx="6552728" cy="923330"/>
          </a:xfrm>
          <a:prstGeom prst="rect">
            <a:avLst/>
          </a:prstGeom>
          <a:noFill/>
        </p:spPr>
        <p:txBody>
          <a:bodyPr wrap="square" rtlCol="0">
            <a:spAutoFit/>
          </a:bodyPr>
          <a:lstStyle/>
          <a:p>
            <a:r>
              <a:rPr lang="de-DE" dirty="0" smtClean="0">
                <a:hlinkClick r:id="rId11"/>
              </a:rPr>
              <a:t>http://www.schule.at/portale/informations-und-officemanagement/unterrichtsmaterial/detail/-</a:t>
            </a:r>
            <a:r>
              <a:rPr lang="de-DE" dirty="0" smtClean="0">
                <a:hlinkClick r:id="rId11"/>
              </a:rPr>
              <a:t>672107475d.html</a:t>
            </a:r>
            <a:endParaRPr lang="de-DE" dirty="0" smtClean="0"/>
          </a:p>
          <a:p>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228118"/>
            <a:ext cx="7704856" cy="7017306"/>
          </a:xfrm>
          <a:prstGeom prst="rect">
            <a:avLst/>
          </a:prstGeom>
          <a:noFill/>
        </p:spPr>
        <p:txBody>
          <a:bodyPr wrap="square" rtlCol="0">
            <a:spAutoFit/>
          </a:bodyPr>
          <a:lstStyle/>
          <a:p>
            <a:r>
              <a:rPr lang="de-DE" dirty="0" smtClean="0"/>
              <a:t/>
            </a:r>
            <a:br>
              <a:rPr lang="de-DE" dirty="0" smtClean="0"/>
            </a:br>
            <a:r>
              <a:rPr lang="de-DE" dirty="0" smtClean="0">
                <a:hlinkClick r:id="rId2"/>
              </a:rPr>
              <a:t>Leitfaden für Partizipationsprozesse mit Schulen</a:t>
            </a:r>
            <a:r>
              <a:rPr lang="de-DE" dirty="0" smtClean="0"/>
              <a:t> </a:t>
            </a:r>
            <a:endParaRPr lang="de-DE" dirty="0" smtClean="0"/>
          </a:p>
          <a:p>
            <a:r>
              <a:rPr lang="de-DE" dirty="0" smtClean="0"/>
              <a:t/>
            </a:r>
            <a:br>
              <a:rPr lang="de-DE" dirty="0" smtClean="0"/>
            </a:br>
            <a:r>
              <a:rPr lang="de-DE" dirty="0" smtClean="0">
                <a:hlinkClick r:id="rId3"/>
              </a:rPr>
              <a:t>Material und Oberflächen (Unterkapitel der Schulbaurichtlinien)</a:t>
            </a:r>
            <a:r>
              <a:rPr lang="de-DE" dirty="0" smtClean="0"/>
              <a:t> </a:t>
            </a:r>
            <a:endParaRPr lang="de-DE" dirty="0" smtClean="0"/>
          </a:p>
          <a:p>
            <a:r>
              <a:rPr lang="de-DE" dirty="0" smtClean="0"/>
              <a:t/>
            </a:r>
            <a:br>
              <a:rPr lang="de-DE" dirty="0" smtClean="0"/>
            </a:br>
            <a:r>
              <a:rPr lang="de-DE" dirty="0" smtClean="0">
                <a:hlinkClick r:id="rId4"/>
              </a:rPr>
              <a:t>Natürliche </a:t>
            </a:r>
            <a:r>
              <a:rPr lang="de-DE" dirty="0" smtClean="0">
                <a:hlinkClick r:id="rId4"/>
              </a:rPr>
              <a:t>Belichtung und künstliche Beleuchtung (Unterkapitel der Schulbaurichtlinien)</a:t>
            </a:r>
            <a:r>
              <a:rPr lang="de-DE" dirty="0" smtClean="0"/>
              <a:t> </a:t>
            </a:r>
            <a:br>
              <a:rPr lang="de-DE" dirty="0" smtClean="0"/>
            </a:br>
            <a:endParaRPr lang="de-DE" dirty="0" smtClean="0"/>
          </a:p>
          <a:p>
            <a:r>
              <a:rPr lang="de-DE" dirty="0" smtClean="0">
                <a:hlinkClick r:id="rId5"/>
              </a:rPr>
              <a:t>Raumakustik </a:t>
            </a:r>
            <a:r>
              <a:rPr lang="de-DE" dirty="0" smtClean="0">
                <a:hlinkClick r:id="rId5"/>
              </a:rPr>
              <a:t>und Schallschutz (Unterkapitel der Schulbaurichtlinien)</a:t>
            </a:r>
            <a:r>
              <a:rPr lang="de-DE" dirty="0" smtClean="0"/>
              <a:t> </a:t>
            </a:r>
            <a:br>
              <a:rPr lang="de-DE" dirty="0" smtClean="0"/>
            </a:br>
            <a:r>
              <a:rPr lang="de-DE" dirty="0" smtClean="0"/>
              <a:t/>
            </a:r>
            <a:br>
              <a:rPr lang="de-DE" dirty="0" smtClean="0"/>
            </a:br>
            <a:r>
              <a:rPr lang="de-DE" dirty="0" smtClean="0">
                <a:hlinkClick r:id="rId6"/>
              </a:rPr>
              <a:t>Räumliche Anforderungen für Unterrichtsräume (Unterkapitel der Schulbaurichtlinien)</a:t>
            </a:r>
            <a:r>
              <a:rPr lang="de-DE" dirty="0" smtClean="0"/>
              <a:t> </a:t>
            </a:r>
            <a:br>
              <a:rPr lang="de-DE" dirty="0" smtClean="0"/>
            </a:br>
            <a:r>
              <a:rPr lang="de-DE" dirty="0" smtClean="0"/>
              <a:t/>
            </a:r>
            <a:br>
              <a:rPr lang="de-DE" dirty="0" smtClean="0"/>
            </a:br>
            <a:r>
              <a:rPr lang="de-DE" dirty="0" smtClean="0">
                <a:hlinkClick r:id="rId7"/>
              </a:rPr>
              <a:t>Schulbaurichtlinien (Sammelmappe)</a:t>
            </a:r>
            <a:r>
              <a:rPr lang="de-DE" dirty="0" smtClean="0"/>
              <a:t> </a:t>
            </a:r>
            <a:br>
              <a:rPr lang="de-DE" dirty="0" smtClean="0"/>
            </a:br>
            <a:r>
              <a:rPr lang="de-DE" dirty="0" smtClean="0"/>
              <a:t/>
            </a:r>
            <a:br>
              <a:rPr lang="de-DE" dirty="0" smtClean="0"/>
            </a:br>
            <a:r>
              <a:rPr lang="de-DE" dirty="0" smtClean="0">
                <a:hlinkClick r:id="rId8"/>
              </a:rPr>
              <a:t>Sicherheit </a:t>
            </a:r>
            <a:r>
              <a:rPr lang="de-DE" dirty="0" smtClean="0">
                <a:hlinkClick r:id="rId8"/>
              </a:rPr>
              <a:t>und gesunde Lernumgebung (Unterkapitel der Schulbaurichtlinien)</a:t>
            </a:r>
            <a:r>
              <a:rPr lang="de-DE" dirty="0" smtClean="0"/>
              <a:t> </a:t>
            </a:r>
            <a:br>
              <a:rPr lang="de-DE" dirty="0" smtClean="0"/>
            </a:br>
            <a:r>
              <a:rPr lang="de-DE" dirty="0" smtClean="0"/>
              <a:t/>
            </a:r>
            <a:br>
              <a:rPr lang="de-DE" dirty="0" smtClean="0"/>
            </a:br>
            <a:r>
              <a:rPr lang="de-DE" dirty="0" smtClean="0">
                <a:hlinkClick r:id="rId9"/>
              </a:rPr>
              <a:t>Ökologische Kriterien im Schulbau</a:t>
            </a:r>
            <a:r>
              <a:rPr lang="de-DE" dirty="0" smtClean="0"/>
              <a:t> </a:t>
            </a:r>
            <a:br>
              <a:rPr lang="de-DE" dirty="0" smtClean="0"/>
            </a:br>
            <a:r>
              <a:rPr lang="de-DE" dirty="0" smtClean="0"/>
              <a:t/>
            </a:r>
            <a:br>
              <a:rPr lang="de-DE" dirty="0" smtClean="0"/>
            </a:br>
            <a:endParaRPr lang="de-DE" dirty="0" smtClean="0"/>
          </a:p>
          <a:p>
            <a:r>
              <a:rPr lang="de-DE" dirty="0" smtClean="0"/>
              <a:t>Sonderdrucke </a:t>
            </a:r>
          </a:p>
          <a:p>
            <a:r>
              <a:rPr lang="de-DE" dirty="0" smtClean="0">
                <a:hlinkClick r:id="rId10"/>
              </a:rPr>
              <a:t>Schulfreiräume </a:t>
            </a:r>
            <a:r>
              <a:rPr lang="de-DE" dirty="0" smtClean="0">
                <a:hlinkClick r:id="rId10"/>
              </a:rPr>
              <a:t>- Freiraum Schule Beratungskatalog für Schulen</a:t>
            </a:r>
            <a:r>
              <a:rPr lang="de-DE" dirty="0" smtClean="0"/>
              <a:t> </a:t>
            </a:r>
            <a:br>
              <a:rPr lang="de-DE" dirty="0" smtClean="0"/>
            </a:br>
            <a:r>
              <a:rPr lang="de-DE" dirty="0" smtClean="0"/>
              <a:t/>
            </a:r>
            <a:br>
              <a:rPr lang="de-DE" dirty="0" smtClean="0"/>
            </a:br>
            <a:endParaRPr lang="de-AT" dirty="0" smtClean="0"/>
          </a:p>
          <a:p>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548680"/>
            <a:ext cx="7704856" cy="3416320"/>
          </a:xfrm>
          <a:prstGeom prst="rect">
            <a:avLst/>
          </a:prstGeom>
          <a:noFill/>
        </p:spPr>
        <p:txBody>
          <a:bodyPr wrap="square" rtlCol="0">
            <a:spAutoFit/>
          </a:bodyPr>
          <a:lstStyle/>
          <a:p>
            <a:r>
              <a:rPr lang="de-AT" dirty="0" smtClean="0"/>
              <a:t>Exkursion ??</a:t>
            </a:r>
          </a:p>
          <a:p>
            <a:endParaRPr lang="de-AT" dirty="0" smtClean="0"/>
          </a:p>
          <a:p>
            <a:r>
              <a:rPr lang="de-AT" dirty="0" smtClean="0"/>
              <a:t>Analyse einer Schule / Gruppe</a:t>
            </a:r>
            <a:endParaRPr lang="de-DE" dirty="0" smtClean="0"/>
          </a:p>
          <a:p>
            <a:endParaRPr lang="de-AT" dirty="0" smtClean="0"/>
          </a:p>
          <a:p>
            <a:endParaRPr lang="de-AT" dirty="0" smtClean="0"/>
          </a:p>
          <a:p>
            <a:r>
              <a:rPr lang="de-AT" dirty="0" smtClean="0"/>
              <a:t>Vortrag Schule</a:t>
            </a:r>
          </a:p>
          <a:p>
            <a:r>
              <a:rPr lang="de-AT" dirty="0" smtClean="0"/>
              <a:t> </a:t>
            </a:r>
            <a:r>
              <a:rPr lang="de-AT" dirty="0" smtClean="0"/>
              <a:t> Prof. Kühn</a:t>
            </a:r>
          </a:p>
          <a:p>
            <a:r>
              <a:rPr lang="de-AT" dirty="0" smtClean="0"/>
              <a:t> </a:t>
            </a:r>
            <a:r>
              <a:rPr lang="de-AT" dirty="0" smtClean="0"/>
              <a:t> Karin Schwarz-</a:t>
            </a:r>
            <a:r>
              <a:rPr lang="de-AT" dirty="0" err="1" smtClean="0"/>
              <a:t>Fiechtbauer</a:t>
            </a:r>
            <a:endParaRPr lang="de-AT" smtClean="0"/>
          </a:p>
          <a:p>
            <a:endParaRPr lang="de-AT" dirty="0" smtClean="0"/>
          </a:p>
          <a:p>
            <a:endParaRPr lang="de-AT" dirty="0" smtClean="0"/>
          </a:p>
          <a:p>
            <a:r>
              <a:rPr lang="de-AT" dirty="0" smtClean="0"/>
              <a:t>Erstellung eines Organigramms</a:t>
            </a:r>
          </a:p>
          <a:p>
            <a:endParaRPr lang="de-AT"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7158" y="5929330"/>
            <a:ext cx="6429420" cy="523220"/>
          </a:xfrm>
          <a:prstGeom prst="rect">
            <a:avLst/>
          </a:prstGeom>
          <a:noFill/>
        </p:spPr>
        <p:txBody>
          <a:bodyPr wrap="square" rtlCol="0">
            <a:spAutoFit/>
          </a:bodyPr>
          <a:lstStyle/>
          <a:p>
            <a:r>
              <a:rPr lang="de-DE" sz="2800" dirty="0" smtClean="0">
                <a:solidFill>
                  <a:srgbClr val="0070C0"/>
                </a:solidFill>
              </a:rPr>
              <a:t>international </a:t>
            </a:r>
            <a:r>
              <a:rPr lang="de-DE" sz="2800" dirty="0" err="1" smtClean="0">
                <a:solidFill>
                  <a:srgbClr val="0070C0"/>
                </a:solidFill>
              </a:rPr>
              <a:t>competition</a:t>
            </a:r>
            <a:endParaRPr lang="de-DE" sz="2800" dirty="0">
              <a:solidFill>
                <a:srgbClr val="0070C0"/>
              </a:solidFill>
            </a:endParaRPr>
          </a:p>
        </p:txBody>
      </p:sp>
      <p:sp>
        <p:nvSpPr>
          <p:cNvPr id="3" name="Textfeld 2"/>
          <p:cNvSpPr txBox="1"/>
          <p:nvPr/>
        </p:nvSpPr>
        <p:spPr>
          <a:xfrm>
            <a:off x="611560" y="764705"/>
            <a:ext cx="6643702" cy="4770537"/>
          </a:xfrm>
          <a:prstGeom prst="rect">
            <a:avLst/>
          </a:prstGeom>
          <a:noFill/>
        </p:spPr>
        <p:txBody>
          <a:bodyPr wrap="square" rtlCol="0">
            <a:spAutoFit/>
          </a:bodyPr>
          <a:lstStyle/>
          <a:p>
            <a:r>
              <a:rPr lang="en-US" sz="1600" dirty="0" smtClean="0"/>
              <a:t>2-stage international competition</a:t>
            </a:r>
          </a:p>
          <a:p>
            <a:endParaRPr lang="en-US" sz="1600" b="1" dirty="0" smtClean="0"/>
          </a:p>
          <a:p>
            <a:endParaRPr lang="en-US" sz="1600" b="1" dirty="0" smtClean="0"/>
          </a:p>
          <a:p>
            <a:r>
              <a:rPr lang="en-US" sz="1600" b="1" dirty="0" smtClean="0"/>
              <a:t>Participants:    </a:t>
            </a:r>
            <a:r>
              <a:rPr lang="en-US" sz="1600" dirty="0" smtClean="0"/>
              <a:t>Students </a:t>
            </a:r>
            <a:br>
              <a:rPr lang="en-US" sz="1600" dirty="0" smtClean="0"/>
            </a:br>
            <a:r>
              <a:rPr lang="en-US" sz="1600" b="1" dirty="0" smtClean="0"/>
              <a:t>Organizer:  </a:t>
            </a:r>
            <a:r>
              <a:rPr lang="en-US" sz="1600" dirty="0" smtClean="0"/>
              <a:t>Saint-Gobain ISOVER</a:t>
            </a:r>
          </a:p>
          <a:p>
            <a:endParaRPr lang="en-US" sz="1600" dirty="0" smtClean="0"/>
          </a:p>
          <a:p>
            <a:endParaRPr lang="en-US" sz="1600" dirty="0" smtClean="0"/>
          </a:p>
          <a:p>
            <a:r>
              <a:rPr lang="en-US" sz="1600" b="1" dirty="0" smtClean="0"/>
              <a:t>Prizes:</a:t>
            </a:r>
            <a:endParaRPr lang="en-US" sz="1600" dirty="0" smtClean="0"/>
          </a:p>
          <a:p>
            <a:r>
              <a:rPr lang="en-US" sz="1600" dirty="0" smtClean="0"/>
              <a:t>1</a:t>
            </a:r>
            <a:r>
              <a:rPr lang="en-US" sz="1600" baseline="30000" dirty="0" smtClean="0"/>
              <a:t>st</a:t>
            </a:r>
            <a:r>
              <a:rPr lang="en-US" sz="1600" dirty="0" smtClean="0"/>
              <a:t> stage – national:</a:t>
            </a:r>
          </a:p>
          <a:p>
            <a:pPr lvl="4"/>
            <a:r>
              <a:rPr lang="en-US" sz="1600" dirty="0" smtClean="0"/>
              <a:t>1</a:t>
            </a:r>
            <a:r>
              <a:rPr lang="en-US" sz="1600" baseline="30000" dirty="0" smtClean="0"/>
              <a:t>st</a:t>
            </a:r>
            <a:r>
              <a:rPr lang="en-US" sz="1600" dirty="0" smtClean="0"/>
              <a:t> prize  1500€</a:t>
            </a:r>
          </a:p>
          <a:p>
            <a:pPr lvl="4"/>
            <a:r>
              <a:rPr lang="en-US" sz="1600" dirty="0" smtClean="0"/>
              <a:t>2</a:t>
            </a:r>
            <a:r>
              <a:rPr lang="en-US" sz="1600" baseline="30000" dirty="0" smtClean="0"/>
              <a:t>nd</a:t>
            </a:r>
            <a:r>
              <a:rPr lang="en-US" sz="1600" dirty="0" smtClean="0"/>
              <a:t> prize 1000€</a:t>
            </a:r>
          </a:p>
          <a:p>
            <a:pPr lvl="4"/>
            <a:r>
              <a:rPr lang="en-US" sz="1600" dirty="0" smtClean="0"/>
              <a:t>3</a:t>
            </a:r>
            <a:r>
              <a:rPr lang="en-US" sz="1600" baseline="30000" dirty="0" smtClean="0"/>
              <a:t>rd</a:t>
            </a:r>
            <a:r>
              <a:rPr lang="en-US" sz="1600" dirty="0" smtClean="0"/>
              <a:t> prize    500€</a:t>
            </a:r>
          </a:p>
          <a:p>
            <a:endParaRPr lang="en-US" sz="1600" dirty="0" smtClean="0"/>
          </a:p>
          <a:p>
            <a:r>
              <a:rPr lang="en-US" sz="1600" dirty="0" smtClean="0"/>
              <a:t>2</a:t>
            </a:r>
            <a:r>
              <a:rPr lang="en-US" sz="1600" baseline="30000" dirty="0" smtClean="0"/>
              <a:t>nd</a:t>
            </a:r>
            <a:r>
              <a:rPr lang="en-US" sz="1600" dirty="0" smtClean="0"/>
              <a:t> stage – international:</a:t>
            </a:r>
          </a:p>
          <a:p>
            <a:pPr lvl="4"/>
            <a:r>
              <a:rPr lang="en-US" sz="1600" dirty="0" smtClean="0"/>
              <a:t>1</a:t>
            </a:r>
            <a:r>
              <a:rPr lang="en-US" sz="1600" baseline="30000" dirty="0" smtClean="0"/>
              <a:t>st</a:t>
            </a:r>
            <a:r>
              <a:rPr lang="en-US" sz="1600" dirty="0" smtClean="0"/>
              <a:t> prize  1500€</a:t>
            </a:r>
          </a:p>
          <a:p>
            <a:pPr lvl="4"/>
            <a:r>
              <a:rPr lang="en-US" sz="1600" dirty="0" smtClean="0"/>
              <a:t>2</a:t>
            </a:r>
            <a:r>
              <a:rPr lang="en-US" sz="1600" baseline="30000" dirty="0" smtClean="0"/>
              <a:t>nd</a:t>
            </a:r>
            <a:r>
              <a:rPr lang="en-US" sz="1600" dirty="0" smtClean="0"/>
              <a:t> prize 1000€</a:t>
            </a:r>
          </a:p>
          <a:p>
            <a:pPr lvl="4"/>
            <a:r>
              <a:rPr lang="en-US" sz="1600" dirty="0" smtClean="0"/>
              <a:t>3</a:t>
            </a:r>
            <a:r>
              <a:rPr lang="en-US" sz="1600" baseline="30000" dirty="0" smtClean="0"/>
              <a:t>rd</a:t>
            </a:r>
            <a:r>
              <a:rPr lang="en-US" sz="1600" dirty="0" smtClean="0"/>
              <a:t> prize    750€</a:t>
            </a:r>
          </a:p>
          <a:p>
            <a:pPr lvl="4"/>
            <a:r>
              <a:rPr lang="en-US" sz="1600" dirty="0" smtClean="0"/>
              <a:t>	</a:t>
            </a:r>
          </a:p>
          <a:p>
            <a:pPr lvl="4"/>
            <a:endParaRPr lang="en-US" sz="1600" dirty="0" smtClean="0"/>
          </a:p>
        </p:txBody>
      </p:sp>
      <p:pic>
        <p:nvPicPr>
          <p:cNvPr id="2050" name="Picture 2"/>
          <p:cNvPicPr>
            <a:picLocks noChangeAspect="1" noChangeArrowheads="1"/>
          </p:cNvPicPr>
          <p:nvPr/>
        </p:nvPicPr>
        <p:blipFill>
          <a:blip r:embed="rId3" cstate="print"/>
          <a:srcRect/>
          <a:stretch>
            <a:fillRect/>
          </a:stretch>
        </p:blipFill>
        <p:spPr bwMode="auto">
          <a:xfrm>
            <a:off x="6972327" y="4929198"/>
            <a:ext cx="1457325" cy="3905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58016" y="5859910"/>
            <a:ext cx="1981195" cy="798079"/>
          </a:xfrm>
          <a:prstGeom prst="rect">
            <a:avLst/>
          </a:prstGeom>
          <a:noFill/>
          <a:ln w="9525">
            <a:noFill/>
            <a:miter lim="800000"/>
            <a:headEnd/>
            <a:tailEnd/>
          </a:ln>
        </p:spPr>
      </p:pic>
      <p:pic>
        <p:nvPicPr>
          <p:cNvPr id="6" name="irc_mi" descr="http://rotala.de/data/reisenimgs/1291972081_4.jpg"/>
          <p:cNvPicPr/>
          <p:nvPr/>
        </p:nvPicPr>
        <p:blipFill>
          <a:blip r:embed="rId5" cstate="print"/>
          <a:srcRect/>
          <a:stretch>
            <a:fillRect/>
          </a:stretch>
        </p:blipFill>
        <p:spPr bwMode="auto">
          <a:xfrm>
            <a:off x="5292080" y="2204864"/>
            <a:ext cx="3600400" cy="2160240"/>
          </a:xfrm>
          <a:prstGeom prst="rect">
            <a:avLst/>
          </a:prstGeom>
          <a:noFill/>
          <a:ln w="9525">
            <a:noFill/>
            <a:miter lim="800000"/>
            <a:headEnd/>
            <a:tailEnd/>
          </a:ln>
        </p:spPr>
      </p:pic>
      <p:sp>
        <p:nvSpPr>
          <p:cNvPr id="7" name="Textfeld 6"/>
          <p:cNvSpPr txBox="1"/>
          <p:nvPr/>
        </p:nvSpPr>
        <p:spPr>
          <a:xfrm>
            <a:off x="611560" y="5302949"/>
            <a:ext cx="4392488" cy="646331"/>
          </a:xfrm>
          <a:prstGeom prst="rect">
            <a:avLst/>
          </a:prstGeom>
          <a:noFill/>
        </p:spPr>
        <p:txBody>
          <a:bodyPr wrap="square" rtlCol="0">
            <a:spAutoFit/>
          </a:bodyPr>
          <a:lstStyle/>
          <a:p>
            <a:r>
              <a:rPr lang="de-AT" dirty="0" smtClean="0">
                <a:solidFill>
                  <a:srgbClr val="0070C0"/>
                </a:solidFill>
              </a:rPr>
              <a:t>Final Awards </a:t>
            </a:r>
            <a:r>
              <a:rPr lang="de-AT" dirty="0" err="1" smtClean="0">
                <a:solidFill>
                  <a:srgbClr val="0070C0"/>
                </a:solidFill>
              </a:rPr>
              <a:t>given</a:t>
            </a:r>
            <a:r>
              <a:rPr lang="de-AT" dirty="0" smtClean="0">
                <a:solidFill>
                  <a:srgbClr val="0070C0"/>
                </a:solidFill>
              </a:rPr>
              <a:t> in </a:t>
            </a:r>
            <a:r>
              <a:rPr lang="de-AT" dirty="0" err="1" smtClean="0">
                <a:solidFill>
                  <a:srgbClr val="0070C0"/>
                </a:solidFill>
              </a:rPr>
              <a:t>Buchuresti</a:t>
            </a:r>
            <a:r>
              <a:rPr lang="de-AT" dirty="0" smtClean="0">
                <a:solidFill>
                  <a:srgbClr val="0070C0"/>
                </a:solidFill>
              </a:rPr>
              <a:t>, May 28-31 </a:t>
            </a:r>
            <a:r>
              <a:rPr lang="de-AT" dirty="0" err="1" smtClean="0">
                <a:solidFill>
                  <a:srgbClr val="0070C0"/>
                </a:solidFill>
              </a:rPr>
              <a:t>invitation</a:t>
            </a:r>
            <a:r>
              <a:rPr lang="de-AT" dirty="0" smtClean="0">
                <a:solidFill>
                  <a:srgbClr val="0070C0"/>
                </a:solidFill>
              </a:rPr>
              <a:t> </a:t>
            </a:r>
            <a:r>
              <a:rPr lang="de-AT" dirty="0" err="1" smtClean="0">
                <a:solidFill>
                  <a:srgbClr val="0070C0"/>
                </a:solidFill>
              </a:rPr>
              <a:t>by</a:t>
            </a:r>
            <a:r>
              <a:rPr lang="de-AT" dirty="0" smtClean="0">
                <a:solidFill>
                  <a:srgbClr val="0070C0"/>
                </a:solidFill>
              </a:rPr>
              <a:t> Saint-</a:t>
            </a:r>
            <a:r>
              <a:rPr lang="de-AT" dirty="0" err="1" smtClean="0">
                <a:solidFill>
                  <a:srgbClr val="0070C0"/>
                </a:solidFill>
              </a:rPr>
              <a:t>Gobain</a:t>
            </a:r>
            <a:r>
              <a:rPr lang="de-AT" dirty="0" smtClean="0">
                <a:solidFill>
                  <a:srgbClr val="0070C0"/>
                </a:solidFill>
              </a:rPr>
              <a:t> ISOVER</a:t>
            </a:r>
            <a:endParaRPr lang="de-DE"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725790"/>
            <a:ext cx="7488832" cy="5509200"/>
          </a:xfrm>
          <a:prstGeom prst="rect">
            <a:avLst/>
          </a:prstGeom>
          <a:noFill/>
        </p:spPr>
        <p:txBody>
          <a:bodyPr wrap="square" rtlCol="0">
            <a:spAutoFit/>
          </a:bodyPr>
          <a:lstStyle/>
          <a:p>
            <a:r>
              <a:rPr lang="de-DE" dirty="0" smtClean="0">
                <a:hlinkClick r:id="rId2"/>
              </a:rPr>
              <a:t>http://</a:t>
            </a:r>
            <a:r>
              <a:rPr lang="de-DE" dirty="0" smtClean="0">
                <a:hlinkClick r:id="rId2"/>
              </a:rPr>
              <a:t>www.lehrer-info.net/kompetenz-portal.php/cat/17/aid/75/title/Schulsystem_Tuerkei</a:t>
            </a:r>
            <a:endParaRPr lang="de-DE" dirty="0" smtClean="0"/>
          </a:p>
          <a:p>
            <a:endParaRPr lang="de-AT" dirty="0" smtClean="0"/>
          </a:p>
          <a:p>
            <a:r>
              <a:rPr lang="de-AT" sz="1400" b="1" dirty="0" smtClean="0"/>
              <a:t>. . . . . . . . . .</a:t>
            </a:r>
          </a:p>
          <a:p>
            <a:r>
              <a:rPr lang="de-AT" sz="1400" b="1" dirty="0" smtClean="0"/>
              <a:t>. . . . . . . . . . </a:t>
            </a:r>
            <a:endParaRPr lang="de-DE" sz="1400" b="1" dirty="0" smtClean="0"/>
          </a:p>
          <a:p>
            <a:endParaRPr lang="de-DE" sz="1400" b="1" dirty="0" smtClean="0"/>
          </a:p>
          <a:p>
            <a:endParaRPr lang="de-DE" sz="1400" b="1" dirty="0" smtClean="0"/>
          </a:p>
          <a:p>
            <a:r>
              <a:rPr lang="de-DE" sz="1400" b="1" dirty="0" smtClean="0"/>
              <a:t>Die </a:t>
            </a:r>
            <a:r>
              <a:rPr lang="de-DE" sz="1400" b="1" dirty="0" smtClean="0"/>
              <a:t>wesentlichsten Unterschiede zum deutschen Schulsystem:</a:t>
            </a:r>
            <a:br>
              <a:rPr lang="de-DE" sz="1400" b="1" dirty="0" smtClean="0"/>
            </a:br>
            <a:endParaRPr lang="de-DE" sz="1400" b="1" dirty="0" smtClean="0"/>
          </a:p>
          <a:p>
            <a:r>
              <a:rPr lang="de-DE" sz="1400" dirty="0" smtClean="0"/>
              <a:t>der formale Aufbau des Schulsystems</a:t>
            </a:r>
          </a:p>
          <a:p>
            <a:r>
              <a:rPr lang="de-DE" sz="1400" dirty="0" smtClean="0"/>
              <a:t>die unterschiedlichen Schul- und Ausbildungsabschlüsse </a:t>
            </a:r>
          </a:p>
          <a:p>
            <a:r>
              <a:rPr lang="de-DE" sz="1400" dirty="0" smtClean="0"/>
              <a:t>die Lehrpläne (in naturwissenschaftlichen Fächern den deutschen Lehrplänen voraus!)</a:t>
            </a:r>
          </a:p>
          <a:p>
            <a:r>
              <a:rPr lang="de-DE" sz="1400" dirty="0" smtClean="0"/>
              <a:t>die Lernmethoden (Disziplin und Auswendiglernen in der Türkei)</a:t>
            </a:r>
          </a:p>
          <a:p>
            <a:r>
              <a:rPr lang="de-DE" sz="1400" dirty="0" smtClean="0"/>
              <a:t>die schulische Infrastruktur beider Länder </a:t>
            </a:r>
          </a:p>
          <a:p>
            <a:endParaRPr lang="de-DE" sz="1400" b="1" dirty="0" smtClean="0"/>
          </a:p>
          <a:p>
            <a:r>
              <a:rPr lang="de-DE" sz="1400" b="1" dirty="0" smtClean="0"/>
              <a:t>Wichtige </a:t>
            </a:r>
            <a:r>
              <a:rPr lang="de-DE" sz="1400" b="1" dirty="0" smtClean="0"/>
              <a:t>Reformen</a:t>
            </a:r>
            <a:r>
              <a:rPr lang="de-DE" sz="1400" b="1" dirty="0" smtClean="0"/>
              <a:t>:</a:t>
            </a:r>
          </a:p>
          <a:p>
            <a:endParaRPr lang="de-DE" sz="1400" b="1" dirty="0" smtClean="0"/>
          </a:p>
          <a:p>
            <a:r>
              <a:rPr lang="de-DE" sz="1400" dirty="0" smtClean="0"/>
              <a:t>1997 wurden Reformen für das Schulsystem beschlossen:</a:t>
            </a:r>
          </a:p>
          <a:p>
            <a:r>
              <a:rPr lang="de-DE" sz="1400" dirty="0" smtClean="0"/>
              <a:t>Die Schulpflicht wurde auf acht Jahre verlängert.</a:t>
            </a:r>
            <a:r>
              <a:rPr lang="de-DE" sz="1400" b="1" dirty="0" smtClean="0"/>
              <a:t> </a:t>
            </a:r>
            <a:r>
              <a:rPr lang="de-DE" sz="1400" dirty="0" smtClean="0"/>
              <a:t>(Im vorherigen System waren es fünf Jahre.)</a:t>
            </a:r>
          </a:p>
          <a:p>
            <a:r>
              <a:rPr lang="de-DE" sz="1400" dirty="0" smtClean="0"/>
              <a:t>Die Mittelschule wurde abgeschafft. (Sie konnte vorher an die fünfjährige Grundschule anschließen, ihr Besuch war freiwillig.) </a:t>
            </a:r>
          </a:p>
          <a:p>
            <a:r>
              <a:rPr lang="de-DE" sz="1400" dirty="0" smtClean="0"/>
              <a:t>Seit 1998 erfolgt die Zugangsprüfung zur Hochschulausbildung nur noch in einer Stufe (Gymnasialnoten werden weiterhin zusätzlich berücksichtigt).  </a:t>
            </a:r>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dtj-online.de/wp-content/uploads/2013/12/Baklava-EU-Tuerkei.png"/>
          <p:cNvPicPr/>
          <p:nvPr/>
        </p:nvPicPr>
        <p:blipFill>
          <a:blip r:embed="rId2" cstate="print"/>
          <a:srcRect/>
          <a:stretch>
            <a:fillRect/>
          </a:stretch>
        </p:blipFill>
        <p:spPr bwMode="auto">
          <a:xfrm>
            <a:off x="4788024" y="0"/>
            <a:ext cx="5832648" cy="2852936"/>
          </a:xfrm>
          <a:prstGeom prst="rect">
            <a:avLst/>
          </a:prstGeom>
          <a:noFill/>
          <a:ln w="9525">
            <a:noFill/>
            <a:miter lim="800000"/>
            <a:headEnd/>
            <a:tailEnd/>
          </a:ln>
        </p:spPr>
      </p:pic>
      <p:pic>
        <p:nvPicPr>
          <p:cNvPr id="3" name="irc_mi" descr="http://i3.tourist-online.de/photos/37106776.jpg"/>
          <p:cNvPicPr/>
          <p:nvPr/>
        </p:nvPicPr>
        <p:blipFill>
          <a:blip r:embed="rId3" cstate="print"/>
          <a:srcRect/>
          <a:stretch>
            <a:fillRect/>
          </a:stretch>
        </p:blipFill>
        <p:spPr bwMode="auto">
          <a:xfrm>
            <a:off x="-396552" y="2924944"/>
            <a:ext cx="5159052" cy="3960440"/>
          </a:xfrm>
          <a:prstGeom prst="rect">
            <a:avLst/>
          </a:prstGeom>
          <a:noFill/>
          <a:ln w="9525">
            <a:noFill/>
            <a:miter lim="800000"/>
            <a:headEnd/>
            <a:tailEnd/>
          </a:ln>
        </p:spPr>
      </p:pic>
      <p:pic>
        <p:nvPicPr>
          <p:cNvPr id="4" name="irc_mi" descr="http://media-cdn.tripadvisor.com/media/photo-s/02/71/5b/ab/filename-img-1250-jpg.jpg"/>
          <p:cNvPicPr/>
          <p:nvPr/>
        </p:nvPicPr>
        <p:blipFill>
          <a:blip r:embed="rId4" cstate="print"/>
          <a:srcRect/>
          <a:stretch>
            <a:fillRect/>
          </a:stretch>
        </p:blipFill>
        <p:spPr bwMode="auto">
          <a:xfrm>
            <a:off x="4788024" y="2924944"/>
            <a:ext cx="5328592" cy="3933056"/>
          </a:xfrm>
          <a:prstGeom prst="rect">
            <a:avLst/>
          </a:prstGeom>
          <a:noFill/>
          <a:ln w="9525">
            <a:noFill/>
            <a:miter lim="800000"/>
            <a:headEnd/>
            <a:tailEnd/>
          </a:ln>
        </p:spPr>
      </p:pic>
      <p:pic>
        <p:nvPicPr>
          <p:cNvPr id="5" name="irc_mi" descr="http://www.kulturreisen-gordion.de/gfx/ot2.png"/>
          <p:cNvPicPr/>
          <p:nvPr/>
        </p:nvPicPr>
        <p:blipFill>
          <a:blip r:embed="rId5" cstate="print"/>
          <a:srcRect/>
          <a:stretch>
            <a:fillRect/>
          </a:stretch>
        </p:blipFill>
        <p:spPr bwMode="auto">
          <a:xfrm>
            <a:off x="-972616" y="-243408"/>
            <a:ext cx="601216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7158" y="5929330"/>
            <a:ext cx="4643470" cy="523220"/>
          </a:xfrm>
          <a:prstGeom prst="rect">
            <a:avLst/>
          </a:prstGeom>
          <a:noFill/>
        </p:spPr>
        <p:txBody>
          <a:bodyPr wrap="square" rtlCol="0">
            <a:spAutoFit/>
          </a:bodyPr>
          <a:lstStyle/>
          <a:p>
            <a:r>
              <a:rPr lang="de-DE" sz="2800" dirty="0" err="1" smtClean="0">
                <a:solidFill>
                  <a:srgbClr val="0070C0"/>
                </a:solidFill>
              </a:rPr>
              <a:t>task</a:t>
            </a:r>
            <a:endParaRPr lang="de-DE" sz="2800" dirty="0">
              <a:solidFill>
                <a:srgbClr val="0070C0"/>
              </a:solidFill>
            </a:endParaRPr>
          </a:p>
        </p:txBody>
      </p:sp>
      <p:sp>
        <p:nvSpPr>
          <p:cNvPr id="3" name="Textfeld 2"/>
          <p:cNvSpPr txBox="1"/>
          <p:nvPr/>
        </p:nvSpPr>
        <p:spPr>
          <a:xfrm>
            <a:off x="395536" y="704885"/>
            <a:ext cx="3024336" cy="4524315"/>
          </a:xfrm>
          <a:prstGeom prst="rect">
            <a:avLst/>
          </a:prstGeom>
          <a:noFill/>
        </p:spPr>
        <p:txBody>
          <a:bodyPr wrap="square" rtlCol="0">
            <a:spAutoFit/>
          </a:bodyPr>
          <a:lstStyle/>
          <a:p>
            <a:r>
              <a:rPr lang="de-DE" sz="1600" dirty="0" smtClean="0"/>
              <a:t>Entwurf nachhaltiger Gebäude-</a:t>
            </a:r>
            <a:r>
              <a:rPr lang="de-DE" sz="1600" dirty="0" err="1" smtClean="0"/>
              <a:t>konzepte</a:t>
            </a:r>
            <a:r>
              <a:rPr lang="de-DE" sz="1600" dirty="0" smtClean="0"/>
              <a:t> für eine Schule mit Platz für 400 bis 600 Kinder im Alter zwischen sechs und zehn Jahren, die allen Nutzern ein hohes Maß an Komfort bietet. Entstehen soll sie am Rande der türkischen Stadt Gaziantep nahe der syrischen Grenze, wo im Rahmen des sogenannten </a:t>
            </a:r>
            <a:r>
              <a:rPr lang="de-DE" sz="1600" i="1" dirty="0" smtClean="0"/>
              <a:t>Eco Projects</a:t>
            </a:r>
            <a:r>
              <a:rPr lang="de-DE" sz="1600" dirty="0" smtClean="0"/>
              <a:t> eine komplette Wohnsiedlung für 200.000 Einwohner geplant ist. In dem Entwurf für das Schulgebäude sollen moderne Lernkonzepte integriert und lokale Gegebenheiten berücksichtigt werden.</a:t>
            </a:r>
            <a:br>
              <a:rPr lang="de-DE" sz="1600" dirty="0" smtClean="0"/>
            </a:br>
            <a:endParaRPr lang="en-US" sz="1600" dirty="0" smtClean="0"/>
          </a:p>
        </p:txBody>
      </p:sp>
      <p:pic>
        <p:nvPicPr>
          <p:cNvPr id="7" name="irc_mi" descr="http://cdn.c.photoshelter.com/img-get/I0000iWzmDDPv5Wk/s/1160/I0000iWzmDDPv5Wk.jpg"/>
          <p:cNvPicPr/>
          <p:nvPr/>
        </p:nvPicPr>
        <p:blipFill>
          <a:blip r:embed="rId2" cstate="print"/>
          <a:srcRect/>
          <a:stretch>
            <a:fillRect/>
          </a:stretch>
        </p:blipFill>
        <p:spPr bwMode="auto">
          <a:xfrm>
            <a:off x="4283968" y="3501008"/>
            <a:ext cx="4860032" cy="3356992"/>
          </a:xfrm>
          <a:prstGeom prst="rect">
            <a:avLst/>
          </a:prstGeom>
          <a:noFill/>
          <a:ln w="9525">
            <a:noFill/>
            <a:miter lim="800000"/>
            <a:headEnd/>
            <a:tailEnd/>
          </a:ln>
        </p:spPr>
      </p:pic>
      <p:pic>
        <p:nvPicPr>
          <p:cNvPr id="9" name="irc_mi" descr="http://www.mottomimarlik.com.tr/images/haber/crown.jpg"/>
          <p:cNvPicPr/>
          <p:nvPr/>
        </p:nvPicPr>
        <p:blipFill>
          <a:blip r:embed="rId3" cstate="print"/>
          <a:srcRect/>
          <a:stretch>
            <a:fillRect/>
          </a:stretch>
        </p:blipFill>
        <p:spPr bwMode="auto">
          <a:xfrm>
            <a:off x="4283968" y="0"/>
            <a:ext cx="4860032" cy="3356992"/>
          </a:xfrm>
          <a:prstGeom prst="rect">
            <a:avLst/>
          </a:prstGeom>
          <a:noFill/>
          <a:ln w="9525">
            <a:noFill/>
            <a:miter lim="800000"/>
            <a:headEnd/>
            <a:tailEnd/>
          </a:ln>
        </p:spPr>
      </p:pic>
      <p:pic>
        <p:nvPicPr>
          <p:cNvPr id="6" name="irc_mi" descr="http://diepresse.com/images/uploads/1/a/3/1319331/islamunterricht_soll_integration_vorantreiben_koran20121203112936.jpg"/>
          <p:cNvPicPr/>
          <p:nvPr/>
        </p:nvPicPr>
        <p:blipFill>
          <a:blip r:embed="rId4" cstate="print"/>
          <a:srcRect/>
          <a:stretch>
            <a:fillRect/>
          </a:stretch>
        </p:blipFill>
        <p:spPr bwMode="auto">
          <a:xfrm>
            <a:off x="4283968" y="0"/>
            <a:ext cx="5040560" cy="3452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85786" y="6000768"/>
            <a:ext cx="7572428" cy="523220"/>
          </a:xfrm>
          <a:prstGeom prst="rect">
            <a:avLst/>
          </a:prstGeom>
          <a:noFill/>
        </p:spPr>
        <p:txBody>
          <a:bodyPr wrap="square" rtlCol="0">
            <a:spAutoFit/>
          </a:bodyPr>
          <a:lstStyle/>
          <a:p>
            <a:r>
              <a:rPr lang="de-DE" sz="2800" dirty="0" err="1">
                <a:solidFill>
                  <a:srgbClr val="00B0F0"/>
                </a:solidFill>
              </a:rPr>
              <a:t>e</a:t>
            </a:r>
            <a:r>
              <a:rPr lang="de-DE" sz="2800" dirty="0" err="1" smtClean="0">
                <a:solidFill>
                  <a:srgbClr val="00B0F0"/>
                </a:solidFill>
              </a:rPr>
              <a:t>ast</a:t>
            </a:r>
            <a:r>
              <a:rPr lang="de-DE" sz="2800" dirty="0" smtClean="0">
                <a:solidFill>
                  <a:srgbClr val="00B0F0"/>
                </a:solidFill>
              </a:rPr>
              <a:t> and west </a:t>
            </a:r>
            <a:r>
              <a:rPr lang="de-DE" sz="2800" dirty="0" err="1" smtClean="0">
                <a:solidFill>
                  <a:srgbClr val="00B0F0"/>
                </a:solidFill>
              </a:rPr>
              <a:t>elevation</a:t>
            </a:r>
            <a:endParaRPr lang="de-DE" sz="2800" dirty="0">
              <a:solidFill>
                <a:srgbClr val="00B0F0"/>
              </a:solidFill>
            </a:endParaRPr>
          </a:p>
        </p:txBody>
      </p:sp>
      <p:pic>
        <p:nvPicPr>
          <p:cNvPr id="6" name="Grafik 5" descr="Bild 2.1.JPG"/>
          <p:cNvPicPr>
            <a:picLocks noChangeAspect="1"/>
          </p:cNvPicPr>
          <p:nvPr/>
        </p:nvPicPr>
        <p:blipFill>
          <a:blip r:embed="rId2" cstate="print"/>
          <a:stretch>
            <a:fillRect/>
          </a:stretch>
        </p:blipFill>
        <p:spPr>
          <a:xfrm>
            <a:off x="-746359" y="0"/>
            <a:ext cx="9926871"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ild 2.2.JPG"/>
          <p:cNvPicPr>
            <a:picLocks noChangeAspect="1"/>
          </p:cNvPicPr>
          <p:nvPr/>
        </p:nvPicPr>
        <p:blipFill>
          <a:blip r:embed="rId2" cstate="print"/>
          <a:stretch>
            <a:fillRect/>
          </a:stretch>
        </p:blipFill>
        <p:spPr>
          <a:xfrm>
            <a:off x="-540568" y="0"/>
            <a:ext cx="993710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57158" y="5929330"/>
            <a:ext cx="4643470" cy="523220"/>
          </a:xfrm>
          <a:prstGeom prst="rect">
            <a:avLst/>
          </a:prstGeom>
          <a:noFill/>
        </p:spPr>
        <p:txBody>
          <a:bodyPr wrap="square" rtlCol="0">
            <a:spAutoFit/>
          </a:bodyPr>
          <a:lstStyle/>
          <a:p>
            <a:r>
              <a:rPr lang="de-DE" sz="2800" dirty="0" err="1" smtClean="0">
                <a:solidFill>
                  <a:srgbClr val="00B0F0"/>
                </a:solidFill>
              </a:rPr>
              <a:t>axonometry</a:t>
            </a:r>
            <a:endParaRPr lang="de-DE" sz="2800" dirty="0">
              <a:solidFill>
                <a:srgbClr val="00B0F0"/>
              </a:solidFill>
            </a:endParaRPr>
          </a:p>
        </p:txBody>
      </p:sp>
      <p:pic>
        <p:nvPicPr>
          <p:cNvPr id="5" name="Grafik 4" descr="Bild 2.3.JPG"/>
          <p:cNvPicPr>
            <a:picLocks noChangeAspect="1"/>
          </p:cNvPicPr>
          <p:nvPr/>
        </p:nvPicPr>
        <p:blipFill>
          <a:blip r:embed="rId2" cstate="print"/>
          <a:stretch>
            <a:fillRect/>
          </a:stretch>
        </p:blipFill>
        <p:spPr>
          <a:xfrm>
            <a:off x="-396552" y="-27384"/>
            <a:ext cx="969359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hlinkClick r:id="rId2" tooltip="Seite 14"/>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0" name="Rectangle 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Invitation for Competition Submissions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1" name="Rectangle 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ISOVER Multi</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2" name="Rectangle 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3" name="Rectangle 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Comfort House Students Contest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4" name="Rectangle 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Edition 2014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5" name="Rectangle 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6" name="Rectangle 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School of tomorrow</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7" name="Rectangle 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8" name="Rectangle 1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59" name="Rectangle 1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International, two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0" name="Rectangle 1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1" name="Rectangle 1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stage, open competition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2" name="Rectangle 1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2</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3" name="Rectangle 1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chemeClr val="tx1"/>
                </a:solidFill>
                <a:effectLst/>
                <a:latin typeface="Arial" charset="0"/>
                <a:cs typeface="Arial" charset="0"/>
              </a:rPr>
              <a:t>Acknowledgments: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4" name="Rectangle 1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Special thanks to the City Administration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5" name="Rectangle 1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Office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6" name="Rectangle 1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7" name="Rectangle 1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 all support during the drafting of this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8" name="Rectangle 2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task.</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69" name="Rectangle 2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chemeClr val="tx1"/>
                </a:solidFill>
                <a:effectLst/>
                <a:latin typeface="Arial" charset="0"/>
                <a:cs typeface="Arial" charset="0"/>
              </a:rPr>
              <a:t>Content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0" name="Rectangle 2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 General information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1" name="Rectangle 2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2" name="Rectangle 2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1.1. Contents of the 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3" name="Rectangle 2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ompetition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4" name="Rectangle 2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5" name="Rectangle 2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1.2. Who can participate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6" name="Rectangle 2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7" name="Rectangle 2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8" name="Rectangle 3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Awarding organization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79" name="Rectangle 3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0" name="Rectangle 3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1.4. Form and organization of the competition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1" name="Rectangle 3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2" name="Rectangle 3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1.5. Prize money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3" name="Rectangle 3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4" name="Rectangle 3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1.6. Time schedule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5" name="Rectangle 3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6" name="Rectangle 3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1.7. National jury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7" name="Rectangle 3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8" name="Rectangle 4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1.8. International jury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89" name="Rectangle 4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0" name="Rectangle 4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1.9. Trans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1" name="Rectangle 4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port and travel expenses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2" name="Rectangle 4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3" name="Rectangle 4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1.10. Legal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4" name="Rectangle 4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5" name="Rectangle 4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1.11. Possible collaboration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6" name="Rectangle 4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7" name="Rectangle 4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2. Details of the task</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8" name="Rectangle 5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7</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699" name="Rectangle 5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2.1.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0" name="Rectangle 5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General information about the area covered by the contest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1" name="Rectangle 5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7</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2" name="Rectangle 5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2.2.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3" name="Rectangle 5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Site and z</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4" name="Rectangle 5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oning requirements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5" name="Rectangle 5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7</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6" name="Rectangle 5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2.3.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7" name="Rectangle 5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Projec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8" name="Rectangle 6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 specifics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09" name="Rectangle 6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8</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0" name="Rectangle 6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2.4. Type of construc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1" name="Rectangle 6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2" name="Rectangle 6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ion, technical parameters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3" name="Rectangle 6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10</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4" name="Rectangle 6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5" name="Rectangle 6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Competition requirements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6" name="Rectangle 6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7" name="Rectangle 6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8" name="Rectangle 7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 Fo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19" name="Rectangle 7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rmalities for submission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0" name="Rectangle 7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1" name="Rectangle 7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3.1. National stage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2" name="Rectangle 7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3" name="Rectangle 7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3.2. International stage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4" name="Rectangle 7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5" name="Rectangle 7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6" name="Rectangle 7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7" name="Rectangle 7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chemeClr val="tx1"/>
                </a:solidFill>
                <a:effectLst/>
                <a:latin typeface="Arial" charset="0"/>
                <a:cs typeface="Arial" charset="0"/>
              </a:rPr>
              <a:t>1. General information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8" name="Rectangle 8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29" name="Rectangle 8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 Content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0" name="Rectangle 8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of the competition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1" name="Rectangle 8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Under the Kyoto Protocol, more than 140 industrial nations have made a commitment to reduce their CO2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2" name="Rectangle 8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emissions drastically and agreed that the usage of energy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3" name="Rectangle 8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4" name="Rectangle 8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saving technologies it is a top priority in order to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5" name="Rectangle 8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save our na</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6" name="Rectangle 8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tural resources.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7" name="Rectangle 8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Overall, the building sector is responsible for 40% of the total energy consumption and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8" name="Rectangle 9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39" name="Rectangle 9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0" name="Rectangle 9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emissions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1" name="Rectangle 9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2" name="Rectangle 9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the world demanding a new way of designing each new project and each new renovation.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3" name="Rectangle 9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As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4" name="Rectangle 9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world</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5" name="Rectangle 9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is becoming increasingly urban, a</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6" name="Rectangle 9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nd cities are becoming larger and more densely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7" name="Rectangle 9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populated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8" name="Rectangle 10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49" name="Rectangle 10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hus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0" name="Rectangle 10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increasing our energy consumpt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1" name="Rectangle 10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ion as well as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2" name="Rectangle 10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3" name="Rectangle 10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 emission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4" name="Rectangle 10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5" name="Rectangle 10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Reacting to this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6" name="Rectangle 10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situation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7" name="Rectangle 10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8" name="Rectangle 11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more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59" name="Rectangle 11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and</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0" name="Rectangle 11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more local authorities are demanding for their new development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1" name="Rectangle 11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projects, designs that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2" name="Rectangle 11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fulfil</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3" name="Rectangle 11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the highest requirements in terms of energy efficiency while providing the highest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4" name="Rectangle 11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comfort possible for their inhabitants.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5" name="Rectangle 11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It is the case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6" name="Rectangle 11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Metropolitan Municipality 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7" name="Rectangle 11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Turkey,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8" name="Rectangle 12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which</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69" name="Rectangle 12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have decided to implement, Gaziantep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0" name="Rectangle 12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Climate Change Action Plan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1" name="Rectangle 12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initiative that aims to improve the life of its citizens towards sustainability and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2" name="Rectangle 12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making Gaziantep a pioneer countrywide in sustainability policies.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3" name="Rectangle 12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Following this policies, the Municipality 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4" name="Rectangle 12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Turkey,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5" name="Rectangle 12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have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6" name="Rectangle 12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decided to start the development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7" name="Rectangle 12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8" name="Rectangle 13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ECO Project for approximately 200</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79" name="Rectangle 13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000 inhabitants.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0" name="Rectangle 13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1" name="Rectangle 13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he urban administration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2" name="Rectangle 13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decided that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3" name="Rectangle 13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this project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4" name="Rectangle 13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should not only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5" name="Rectangle 13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provide the lowest possible energy consumption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6" name="Rectangle 13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 the fu</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7" name="Rectangle 13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ture inhabitants but also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8" name="Rectangle 14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highest degree of comfort.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89" name="Rectangle 14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One key issue of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0" name="Rectangle 14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this development is the attention given to children and to their education.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1" name="Rectangle 14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2" name="Rectangle 14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he participants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3" name="Rectangle 14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to ISOVER Multi</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4" name="Rectangle 14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5" name="Rectangle 14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6" name="Rectangle 14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fort House Students Contest 2014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7" name="Rectangle 14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Edition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8" name="Rectangle 15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design a school that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799" name="Rectangle 15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combined classical school elements with modern learning facilities taking in to a</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0" name="Rectangle 15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ccount the existing realities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1" name="Rectangle 15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 the new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2" name="Rectangle 15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ECO Project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3" name="Rectangle 15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developed by the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4" name="Rectangle 15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Municipality 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5" name="Rectangle 15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Turkey.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6" name="Rectangle 15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The school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7" name="Rectangle 15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dedicated to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8" name="Rectangle 16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children between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09" name="Rectangle 16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ages of 6 to 10 will accommodate a number of 400 to 600</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0" name="Rectangle 16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students.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1" name="Rectangle 16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1.2. Who can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2" name="Rectangle 16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participate?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3" name="Rectangle 16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Partic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4" name="Rectangle 16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ipants can be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5" name="Rectangle 16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students of architecture, design and construction engineering from universities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6" name="Rectangle 16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7" name="Rectangle 16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all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8" name="Rectangle 17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countries with ISOVER,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19" name="Rectangle 17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CertainTeed and Izocam presence and where this competition i</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0" name="Rectangle 17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 he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1" name="Rectangle 17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ld.</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2" name="Rectangle 17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Participation is open for all students from 1</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3" name="Rectangle 17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1"/>
                </a:solidFill>
                <a:effectLst/>
                <a:latin typeface="Arial" charset="0"/>
                <a:cs typeface="Arial" charset="0"/>
              </a:rPr>
              <a:t>st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4" name="Rectangle 17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to 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5" name="Rectangle 17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1"/>
                </a:solidFill>
                <a:effectLst/>
                <a:latin typeface="Arial" charset="0"/>
                <a:cs typeface="Arial" charset="0"/>
              </a:rPr>
              <a:t>th</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6" name="Rectangle 17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year of 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7" name="Rectangle 17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tudy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8" name="Rectangle 18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as an individual</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29" name="Rectangle 18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or in teams of up to 3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0" name="Rectangle 18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team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1" name="Rectangle 18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members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2" name="Rectangle 18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3" name="Rectangle 18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 student cannot be part of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4" name="Rectangle 18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two different teams submitting projects for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5" name="Rectangle 18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same edition of the contest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6" name="Rectangle 18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7" name="Rectangle 18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Only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8" name="Rectangle 19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one project may be submitted per team</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39" name="Rectangle 19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0" name="Rectangle 192">
            <a:hlinkClick r:id="rId2" tooltip="Seite 14"/>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1" name="Rectangle 19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Invitation for Competition Submissions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2" name="Rectangle 19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ISOVER Multi</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3" name="Rectangle 19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4" name="Rectangle 19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Comfort House Students Contest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5" name="Rectangle 19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Edition 2014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6" name="Rectangle 19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7" name="Rectangle 19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School of tomorrow</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8" name="Rectangle 20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49" name="Rectangle 20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0" name="Rectangle 20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International, two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1" name="Rectangle 20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2" name="Rectangle 20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cs typeface="Arial" charset="0"/>
              </a:rPr>
              <a:t>stage, open competition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3" name="Rectangle 20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2</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4" name="Rectangle 20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chemeClr val="tx1"/>
                </a:solidFill>
                <a:effectLst/>
                <a:latin typeface="Arial" charset="0"/>
                <a:cs typeface="Arial" charset="0"/>
              </a:rPr>
              <a:t>Acknowledgments: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5" name="Rectangle 20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Special thanks to the City Administration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6" name="Rectangle 20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Office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7" name="Rectangle 20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8" name="Rectangle 21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 all support during the drafting of this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59" name="Rectangle 21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task.</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0" name="Rectangle 21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chemeClr val="tx1"/>
                </a:solidFill>
                <a:effectLst/>
                <a:latin typeface="Arial" charset="0"/>
                <a:cs typeface="Arial" charset="0"/>
              </a:rPr>
              <a:t>Content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1" name="Rectangle 21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 General information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2" name="Rectangle 21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3" name="Rectangle 21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1.1. Contents of the 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4" name="Rectangle 21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ompetition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5" name="Rectangle 21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6" name="Rectangle 21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1.2. Who can participate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7" name="Rectangle 21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8" name="Rectangle 22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69" name="Rectangle 22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Awarding organization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0" name="Rectangle 22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1" name="Rectangle 22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1.4. Form and organization of the competition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2" name="Rectangle 22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3" name="Rectangle 22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1.5. Prize money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4" name="Rectangle 22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5" name="Rectangle 22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1.6. Time schedule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6" name="Rectangle 22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7" name="Rectangle 22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1.7. National jury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8" name="Rectangle 23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79" name="Rectangle 23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1.8. International jury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0" name="Rectangle 23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1" name="Rectangle 23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1.9. Trans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2" name="Rectangle 23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port and travel expenses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3" name="Rectangle 23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4" name="Rectangle 23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1.10. Legal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5" name="Rectangle 23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6" name="Rectangle 23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1.11. Possible collaboration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7" name="Rectangle 23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8" name="Rectangle 24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2. Details of the task</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89" name="Rectangle 24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7</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0" name="Rectangle 24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2.1.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1" name="Rectangle 24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General information about the area covered by the contest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2" name="Rectangle 24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7</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3" name="Rectangle 24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2.2.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4" name="Rectangle 24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Site and z</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5" name="Rectangle 24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oning requirements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6" name="Rectangle 24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7</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7" name="Rectangle 24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2.3.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8" name="Rectangle 25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Projec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899" name="Rectangle 25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 specifics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0" name="Rectangle 25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8</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1" name="Rectangle 25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2.4. Type of construc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2" name="Rectangle 25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3" name="Rectangle 25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ion, technical parameters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4" name="Rectangle 25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10</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5" name="Rectangle 25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2.5.</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6" name="Rectangle 25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Competition requirements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7" name="Rectangle 25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8" name="Rectangle 26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09" name="Rectangle 26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 Fo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0" name="Rectangle 26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rmalities for submission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1" name="Rectangle 26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2" name="Rectangle 26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3.1. National stage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3" name="Rectangle 26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4" name="Rectangle 26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3.2. International stage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5" name="Rectangle 26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1</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6" name="Rectangle 26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7" name="Rectangle 26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3</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8" name="Rectangle 27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chemeClr val="tx1"/>
                </a:solidFill>
                <a:effectLst/>
                <a:latin typeface="Arial" charset="0"/>
                <a:cs typeface="Arial" charset="0"/>
              </a:rPr>
              <a:t>1. General information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19" name="Rectangle 27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0" name="Rectangle 27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 Content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1" name="Rectangle 27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of the competition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2" name="Rectangle 27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Under the Kyoto Protocol, more than 140 industrial nations have made a commitment to reduce their CO2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3" name="Rectangle 27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emissions drastically and agreed that the usage of energy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4" name="Rectangle 27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5" name="Rectangle 27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saving technologies it is a top priority in order to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6" name="Rectangle 27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save our na</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7" name="Rectangle 27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tural resources.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8" name="Rectangle 28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Overall, the building sector is responsible for 40% of the total energy consumption and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29" name="Rectangle 28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0" name="Rectangle 28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1" name="Rectangle 28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emissions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2" name="Rectangle 28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3" name="Rectangle 28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the world demanding a new way of designing each new project and each new renovation.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4" name="Rectangle 28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As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5" name="Rectangle 28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world</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6" name="Rectangle 28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is becoming increasingly urban, a</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7" name="Rectangle 28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nd cities are becoming larger and more densely</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8" name="Rectangle 29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populated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39" name="Rectangle 29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0" name="Rectangle 29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hus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1" name="Rectangle 29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increasing our energy consumpt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2" name="Rectangle 29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ion as well as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3" name="Rectangle 29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4" name="Rectangle 29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2 emission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5" name="Rectangle 29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6" name="Rectangle 29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Reacting to this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7" name="Rectangle 29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situation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8" name="Rectangle 30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49" name="Rectangle 30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more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0" name="Rectangle 30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and</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1" name="Rectangle 30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more local authorities are demanding for their new development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2" name="Rectangle 30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projects, designs that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3" name="Rectangle 30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fulfil</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4" name="Rectangle 30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the highest requirements in terms of energy efficiency while providing the highest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5" name="Rectangle 30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comfort possible for their inhabitants.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6" name="Rectangle 30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It is the case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7" name="Rectangle 30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Metropolitan Municipality 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8" name="Rectangle 31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Turkey,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59" name="Rectangle 31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which</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0" name="Rectangle 31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have decided to implement, Gaziantep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1" name="Rectangle 31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Climate Change Action Plan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2" name="Rectangle 31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initiative that aims to improve the life of its citizens towards sustainability and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3" name="Rectangle 31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making Gaziantep a pioneer countrywide in sustainability policies.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4" name="Rectangle 31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Following this policies, the Municipality 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5" name="Rectangle 31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Turkey,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6" name="Rectangle 31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have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7" name="Rectangle 31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decided to start the development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8" name="Rectangle 32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69" name="Rectangle 32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ECO Project for approximately 200</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0" name="Rectangle 32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000 inhabitants.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1" name="Rectangle 32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2" name="Rectangle 32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he urban administration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3" name="Rectangle 32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decided that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4" name="Rectangle 32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this project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5" name="Rectangle 32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should not only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6" name="Rectangle 32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provide the lowest possible energy consumption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7" name="Rectangle 32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 the fu</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8" name="Rectangle 33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ture inhabitants but also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79" name="Rectangle 33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highest degree of comfort.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0" name="Rectangle 33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One key issue of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1" name="Rectangle 33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this development is the attention given to children and to their education.</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2" name="Rectangle 33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3" name="Rectangle 33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he participants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4" name="Rectangle 33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to ISOVER Multi</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5" name="Rectangle 33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6" name="Rectangle 33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7" name="Rectangle 33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fort House Students Contest 2014</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8" name="Rectangle 34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Edition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89" name="Rectangle 34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design a school that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0" name="Rectangle 34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combined classical school elements with modern learning facilities taking in to a</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1" name="Rectangle 34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ccount the existing realities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2" name="Rectangle 34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for the new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3" name="Rectangle 34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ECO Project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4" name="Rectangle 34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developed by the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5" name="Rectangle 34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Municipality of Gaziantep</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6" name="Rectangle 34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Turkey.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7" name="Rectangle 34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The school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8" name="Rectangle 35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dedicated to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999" name="Rectangle 35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children between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0" name="Rectangle 35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ages of 6 to 10 will accommodate a number of 400 to 600</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1" name="Rectangle 35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students.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2" name="Rectangle 35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1.2. Who can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3" name="Rectangle 35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cs typeface="Arial" charset="0"/>
              </a:rPr>
              <a:t>participate?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4" name="Rectangle 35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Partic</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5" name="Rectangle 35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ipants can be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6" name="Rectangle 35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students of architecture, design and construction engineering from universities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7" name="Rectangle 35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of</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8" name="Rectangle 36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all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09" name="Rectangle 36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countries with ISOVER,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0" name="Rectangle 36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CertainTeed and Izocam presence and where this competition i</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1" name="Rectangle 36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 he</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2" name="Rectangle 36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ld.</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3" name="Rectangle 36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Participation is open for all students from 1</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4" name="Rectangle 36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1"/>
                </a:solidFill>
                <a:effectLst/>
                <a:latin typeface="Arial" charset="0"/>
                <a:cs typeface="Arial" charset="0"/>
              </a:rPr>
              <a:t>st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5" name="Rectangle 36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to 6</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6" name="Rectangle 36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1"/>
                </a:solidFill>
                <a:effectLst/>
                <a:latin typeface="Arial" charset="0"/>
                <a:cs typeface="Arial" charset="0"/>
              </a:rPr>
              <a:t>th</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7" name="Rectangle 36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year of 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8" name="Rectangle 37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tudy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19" name="Rectangle 37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as an individual</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0" name="Rectangle 37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or in teams of up to 3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1" name="Rectangle 373"/>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team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2" name="Rectangle 374"/>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members</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3" name="Rectangle 375"/>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4" name="Rectangle 376"/>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 student cannot be part of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5" name="Rectangle 377"/>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two different teams submitting projects for the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6" name="Rectangle 378"/>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same edition of the contest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7" name="Rectangle 379"/>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8" name="Rectangle 380"/>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Only </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29" name="Rectangle 381"/>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one project may be submitted per team</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8030" name="Rectangle 382"/>
          <p:cNvSpPr>
            <a:spLocks noChangeArrowheads="1"/>
          </p:cNvSpPr>
          <p:nvPr/>
        </p:nvSpPr>
        <p:spPr bwMode="auto">
          <a:xfrm>
            <a:off x="0" y="0"/>
            <a:ext cx="4316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charset="0"/>
                <a:cs typeface="Arial" charset="0"/>
              </a:rPr>
              <a:t>.</a:t>
            </a:r>
            <a:endParaRPr kumimoji="0" lang="de-DE" sz="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435" name="Picture 2" descr="http://zeus.h1arch.tuwien.ac.at/TISS_img/Solar/Gaziantep.jpg"/>
          <p:cNvPicPr>
            <a:picLocks noChangeAspect="1" noChangeArrowheads="1"/>
          </p:cNvPicPr>
          <p:nvPr/>
        </p:nvPicPr>
        <p:blipFill>
          <a:blip r:embed="rId3" cstate="print"/>
          <a:srcRect/>
          <a:stretch>
            <a:fillRect/>
          </a:stretch>
        </p:blipFill>
        <p:spPr bwMode="auto">
          <a:xfrm>
            <a:off x="-77222" y="-243408"/>
            <a:ext cx="9221222" cy="6325669"/>
          </a:xfrm>
          <a:prstGeom prst="rect">
            <a:avLst/>
          </a:prstGeom>
          <a:noFill/>
        </p:spPr>
      </p:pic>
      <p:sp>
        <p:nvSpPr>
          <p:cNvPr id="437" name="Textfeld 436"/>
          <p:cNvSpPr txBox="1"/>
          <p:nvPr/>
        </p:nvSpPr>
        <p:spPr>
          <a:xfrm>
            <a:off x="500034" y="6146140"/>
            <a:ext cx="5286412" cy="523220"/>
          </a:xfrm>
          <a:prstGeom prst="rect">
            <a:avLst/>
          </a:prstGeom>
          <a:noFill/>
        </p:spPr>
        <p:txBody>
          <a:bodyPr wrap="square" rtlCol="0">
            <a:spAutoFit/>
          </a:bodyPr>
          <a:lstStyle/>
          <a:p>
            <a:r>
              <a:rPr lang="de-DE" sz="2800" dirty="0" err="1" smtClean="0">
                <a:solidFill>
                  <a:srgbClr val="0070C0"/>
                </a:solidFill>
              </a:rPr>
              <a:t>situation</a:t>
            </a:r>
            <a:endParaRPr lang="de-DE" sz="2800"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12496800" cy="882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1569</Words>
  <Application>Microsoft Office PowerPoint</Application>
  <PresentationFormat>Bildschirmpräsentation (4:3)</PresentationFormat>
  <Paragraphs>546</Paragraphs>
  <Slides>20</Slides>
  <Notes>2</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vector>
  </TitlesOfParts>
  <Company>TU Wien - Campusversion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Students Competition ISOVER   Multi   -   Comfort    House  RENOVATION  Relaunch and revitalization of a post industrial building in Paris</dc:title>
  <dc:creator>Karin Stieldorf</dc:creator>
  <cp:lastModifiedBy>Hochbau und Entwerfen</cp:lastModifiedBy>
  <cp:revision>32</cp:revision>
  <dcterms:created xsi:type="dcterms:W3CDTF">2010-02-25T18:41:14Z</dcterms:created>
  <dcterms:modified xsi:type="dcterms:W3CDTF">2014-03-10T07:52:42Z</dcterms:modified>
</cp:coreProperties>
</file>